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0"/>
  </p:notesMasterIdLst>
  <p:sldIdLst>
    <p:sldId id="276" r:id="rId2"/>
    <p:sldId id="279" r:id="rId3"/>
    <p:sldId id="350" r:id="rId4"/>
    <p:sldId id="351" r:id="rId5"/>
    <p:sldId id="352" r:id="rId6"/>
    <p:sldId id="353" r:id="rId7"/>
    <p:sldId id="354" r:id="rId8"/>
    <p:sldId id="355" r:id="rId9"/>
    <p:sldId id="356" r:id="rId10"/>
    <p:sldId id="358" r:id="rId11"/>
    <p:sldId id="357" r:id="rId12"/>
    <p:sldId id="361" r:id="rId13"/>
    <p:sldId id="362" r:id="rId14"/>
    <p:sldId id="363" r:id="rId15"/>
    <p:sldId id="397" r:id="rId16"/>
    <p:sldId id="365" r:id="rId17"/>
    <p:sldId id="366" r:id="rId18"/>
    <p:sldId id="367" r:id="rId19"/>
    <p:sldId id="369" r:id="rId20"/>
    <p:sldId id="370" r:id="rId21"/>
    <p:sldId id="371" r:id="rId22"/>
    <p:sldId id="372" r:id="rId23"/>
    <p:sldId id="399" r:id="rId24"/>
    <p:sldId id="402" r:id="rId25"/>
    <p:sldId id="395" r:id="rId26"/>
    <p:sldId id="396" r:id="rId27"/>
    <p:sldId id="401" r:id="rId28"/>
    <p:sldId id="347" r:id="rId29"/>
    <p:sldId id="375" r:id="rId30"/>
    <p:sldId id="376" r:id="rId31"/>
    <p:sldId id="377" r:id="rId32"/>
    <p:sldId id="378" r:id="rId33"/>
    <p:sldId id="379" r:id="rId34"/>
    <p:sldId id="380" r:id="rId35"/>
    <p:sldId id="381" r:id="rId36"/>
    <p:sldId id="373" r:id="rId37"/>
    <p:sldId id="382" r:id="rId38"/>
    <p:sldId id="383" r:id="rId39"/>
    <p:sldId id="384" r:id="rId40"/>
    <p:sldId id="385" r:id="rId41"/>
    <p:sldId id="386" r:id="rId42"/>
    <p:sldId id="387" r:id="rId43"/>
    <p:sldId id="388" r:id="rId44"/>
    <p:sldId id="389" r:id="rId45"/>
    <p:sldId id="390" r:id="rId46"/>
    <p:sldId id="391" r:id="rId47"/>
    <p:sldId id="392" r:id="rId48"/>
    <p:sldId id="393" r:id="rId49"/>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69E8440-B595-41DB-904D-5FA8406BDF07}">
          <p14:sldIdLst>
            <p14:sldId id="276"/>
            <p14:sldId id="279"/>
            <p14:sldId id="350"/>
            <p14:sldId id="351"/>
            <p14:sldId id="352"/>
            <p14:sldId id="353"/>
            <p14:sldId id="354"/>
            <p14:sldId id="355"/>
            <p14:sldId id="356"/>
            <p14:sldId id="358"/>
            <p14:sldId id="357"/>
            <p14:sldId id="361"/>
            <p14:sldId id="362"/>
            <p14:sldId id="363"/>
            <p14:sldId id="397"/>
            <p14:sldId id="365"/>
            <p14:sldId id="366"/>
            <p14:sldId id="367"/>
            <p14:sldId id="369"/>
            <p14:sldId id="370"/>
            <p14:sldId id="371"/>
            <p14:sldId id="372"/>
            <p14:sldId id="399"/>
            <p14:sldId id="402"/>
            <p14:sldId id="395"/>
            <p14:sldId id="396"/>
            <p14:sldId id="401"/>
            <p14:sldId id="347"/>
            <p14:sldId id="375"/>
            <p14:sldId id="376"/>
            <p14:sldId id="377"/>
            <p14:sldId id="378"/>
            <p14:sldId id="379"/>
            <p14:sldId id="380"/>
            <p14:sldId id="381"/>
            <p14:sldId id="373"/>
            <p14:sldId id="382"/>
            <p14:sldId id="383"/>
            <p14:sldId id="384"/>
            <p14:sldId id="385"/>
            <p14:sldId id="386"/>
            <p14:sldId id="387"/>
            <p14:sldId id="388"/>
            <p14:sldId id="389"/>
            <p14:sldId id="390"/>
            <p14:sldId id="391"/>
            <p14:sldId id="392"/>
            <p14:sldId id="393"/>
          </p14:sldIdLst>
        </p14:section>
        <p14:section name="Untitled Section" id="{88E93331-15B1-4250-805A-C2B36FF8963A}">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2932">
          <p15:clr>
            <a:srgbClr val="A4A3A4"/>
          </p15:clr>
        </p15:guide>
        <p15:guide id="4" pos="22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743" autoAdjust="0"/>
    <p:restoredTop sz="83019" autoAdjust="0"/>
  </p:normalViewPr>
  <p:slideViewPr>
    <p:cSldViewPr>
      <p:cViewPr>
        <p:scale>
          <a:sx n="96" d="100"/>
          <a:sy n="96" d="100"/>
        </p:scale>
        <p:origin x="-922" y="-173"/>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87" d="100"/>
          <a:sy n="87" d="100"/>
        </p:scale>
        <p:origin x="-2635" y="-58"/>
      </p:cViewPr>
      <p:guideLst>
        <p:guide orient="horz" pos="2880"/>
        <p:guide orient="horz" pos="2932"/>
        <p:guide pos="2160"/>
        <p:guide pos="22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CA"/>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651ED4E7-BB82-434B-886E-D6E16A06957A}" type="datetimeFigureOut">
              <a:rPr lang="en-CA" smtClean="0"/>
              <a:t>2018-07-01</a:t>
            </a:fld>
            <a:endParaRPr lang="en-CA"/>
          </a:p>
        </p:txBody>
      </p:sp>
      <p:sp>
        <p:nvSpPr>
          <p:cNvPr id="4" name="Slide Image Placeholder 3"/>
          <p:cNvSpPr>
            <a:spLocks noGrp="1" noRot="1" noChangeAspect="1"/>
          </p:cNvSpPr>
          <p:nvPr>
            <p:ph type="sldImg" idx="2"/>
          </p:nvPr>
        </p:nvSpPr>
        <p:spPr>
          <a:xfrm>
            <a:off x="1431925" y="1163638"/>
            <a:ext cx="4189413" cy="3141662"/>
          </a:xfrm>
          <a:prstGeom prst="rect">
            <a:avLst/>
          </a:prstGeom>
          <a:noFill/>
          <a:ln w="12700">
            <a:solidFill>
              <a:prstClr val="black"/>
            </a:solidFill>
          </a:ln>
        </p:spPr>
        <p:txBody>
          <a:bodyPr vert="horz" lIns="93497" tIns="46749" rIns="93497" bIns="46749" rtlCol="0" anchor="ctr"/>
          <a:lstStyle/>
          <a:p>
            <a:endParaRPr lang="en-CA"/>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CA"/>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0C4B30E7-2CD3-42AD-9831-CCCBCF880C6F}" type="slidenum">
              <a:rPr lang="en-CA" smtClean="0"/>
              <a:t>‹#›</a:t>
            </a:fld>
            <a:endParaRPr lang="en-CA"/>
          </a:p>
        </p:txBody>
      </p:sp>
    </p:spTree>
    <p:extLst>
      <p:ext uri="{BB962C8B-B14F-4D97-AF65-F5344CB8AC3E}">
        <p14:creationId xmlns:p14="http://schemas.microsoft.com/office/powerpoint/2010/main" val="3372298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heretrievernews.com/store/p7/Judge's_Manual_(Digital_eBook_Edition).html" TargetMode="External"/><Relationship Id="rId7" Type="http://schemas.openxmlformats.org/officeDocument/2006/relationships/hyperlink" Target="https://www.ckc.ca/en/Files/Forms/Shows-Trials/Event-Rules-Regulations/Hunt-Test-Rules-and-Regulations-for-Retrievers-Bar"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theretrievernews.com/" TargetMode="External"/><Relationship Id="rId5" Type="http://schemas.openxmlformats.org/officeDocument/2006/relationships/hyperlink" Target="http://cdn.agilitycms.com/retrievers-online/AMJ_2012_Judging%20Checklist-hi%20res.pdf" TargetMode="External"/><Relationship Id="rId4" Type="http://schemas.openxmlformats.org/officeDocument/2006/relationships/hyperlink" Target="http://www.retrieversonline.com/"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5327" y="4480004"/>
            <a:ext cx="5642610" cy="4639042"/>
          </a:xfrm>
        </p:spPr>
        <p:txBody>
          <a:bodyPr/>
          <a:lstStyle/>
          <a:p>
            <a:pPr algn="ctr"/>
            <a:r>
              <a:rPr lang="en-CA" sz="1100" b="1" dirty="0"/>
              <a:t>Sources For Good Information on Judging, Field Work and Setting up Good Tests </a:t>
            </a:r>
          </a:p>
          <a:p>
            <a:pPr algn="ctr"/>
            <a:r>
              <a:rPr lang="en-CA" sz="1100" b="1" dirty="0"/>
              <a:t>(Copy links into your browser)</a:t>
            </a:r>
          </a:p>
          <a:p>
            <a:pPr algn="ctr"/>
            <a:endParaRPr lang="en-CA" sz="1100" dirty="0"/>
          </a:p>
          <a:p>
            <a:pPr marL="171450" indent="-171450">
              <a:buFontTx/>
              <a:buChar char="-"/>
            </a:pPr>
            <a:r>
              <a:rPr lang="en-CA" sz="1100" b="1" i="1" dirty="0"/>
              <a:t>Retriever Field Trial Judging – A Manual </a:t>
            </a:r>
            <a:r>
              <a:rPr lang="en-CA" sz="1100" i="1" dirty="0"/>
              <a:t>- </a:t>
            </a:r>
            <a:r>
              <a:rPr lang="en-CA" sz="1100" dirty="0"/>
              <a:t> “The Blue Book”  Aimed at field trial judges but carries a large amount of information that would translate well to hunt tests and WC/I/X work</a:t>
            </a:r>
          </a:p>
          <a:p>
            <a:pPr marL="628650" lvl="1" indent="-171450">
              <a:buFontTx/>
              <a:buChar char="-"/>
            </a:pPr>
            <a:r>
              <a:rPr lang="en-CA" sz="1100" b="1" dirty="0">
                <a:hlinkClick r:id="rId3"/>
              </a:rPr>
              <a:t>https://www.theretrievernews.com/store/p7/Judge%27s_Manual_%28Digital_eBook_Edition%29.html</a:t>
            </a:r>
            <a:endParaRPr lang="en-CA" sz="1100" b="1" dirty="0"/>
          </a:p>
          <a:p>
            <a:pPr marL="628650" lvl="1" indent="-171450">
              <a:buFontTx/>
              <a:buChar char="-"/>
            </a:pPr>
            <a:endParaRPr lang="en-CA" sz="1100" dirty="0"/>
          </a:p>
          <a:p>
            <a:pPr marL="171450" indent="-171450">
              <a:buFontTx/>
              <a:buChar char="-"/>
            </a:pPr>
            <a:r>
              <a:rPr lang="en-CA" sz="1100" b="1" i="1" dirty="0"/>
              <a:t>Retrievers ONLINE </a:t>
            </a:r>
            <a:r>
              <a:rPr lang="en-CA" sz="1100" i="1" dirty="0"/>
              <a:t>- </a:t>
            </a:r>
            <a:r>
              <a:rPr lang="en-CA" sz="1100" dirty="0"/>
              <a:t>Dennis Voigt has published many outstanding articles on judging in his Retrievers ONLINE magazine and currently appear on his blog.</a:t>
            </a:r>
          </a:p>
          <a:p>
            <a:pPr marL="628650" lvl="1" indent="-171450">
              <a:buFontTx/>
              <a:buChar char="-"/>
            </a:pPr>
            <a:r>
              <a:rPr lang="en-CA" sz="1100" b="1" dirty="0">
                <a:hlinkClick r:id="rId4"/>
              </a:rPr>
              <a:t>http://www.retrieversonline.com/</a:t>
            </a:r>
            <a:endParaRPr lang="en-CA" sz="1100" b="1" dirty="0"/>
          </a:p>
          <a:p>
            <a:pPr marL="171450" indent="-171450">
              <a:buFontTx/>
              <a:buChar char="-"/>
            </a:pPr>
            <a:endParaRPr lang="en-CA" sz="1100" dirty="0"/>
          </a:p>
          <a:p>
            <a:pPr marL="171450" indent="-171450">
              <a:buFontTx/>
              <a:buChar char="-"/>
            </a:pPr>
            <a:r>
              <a:rPr lang="en-CA" sz="1100" b="1" i="1" dirty="0"/>
              <a:t>Retriever Field Trial Judging Fundamental and Checklist</a:t>
            </a:r>
          </a:p>
          <a:p>
            <a:pPr marL="628650" lvl="1" indent="-171450">
              <a:buFontTx/>
              <a:buChar char="-"/>
            </a:pPr>
            <a:r>
              <a:rPr lang="en-CA" sz="1100" b="1" dirty="0">
                <a:hlinkClick r:id="rId5"/>
              </a:rPr>
              <a:t>http://cdn.agilitycms.com/retrievers-online/AMJ_2012_Judging%20Checklist-hi%20res.pdf</a:t>
            </a:r>
            <a:endParaRPr lang="en-CA" sz="1100" b="1" dirty="0"/>
          </a:p>
          <a:p>
            <a:pPr lvl="1"/>
            <a:r>
              <a:rPr lang="en-CA" sz="1100" dirty="0"/>
              <a:t> </a:t>
            </a:r>
          </a:p>
          <a:p>
            <a:pPr marL="171450" indent="-171450">
              <a:buFontTx/>
              <a:buChar char="-"/>
            </a:pPr>
            <a:r>
              <a:rPr lang="en-CA" sz="1100" b="1" i="1" dirty="0"/>
              <a:t>Retriever News</a:t>
            </a:r>
          </a:p>
          <a:p>
            <a:pPr marL="628650" lvl="1" indent="-171450">
              <a:buFontTx/>
              <a:buChar char="-"/>
            </a:pPr>
            <a:r>
              <a:rPr lang="en-CA" sz="1100" b="1" dirty="0">
                <a:hlinkClick r:id="rId6"/>
              </a:rPr>
              <a:t>https://www.theretrievernews.com/</a:t>
            </a:r>
            <a:endParaRPr lang="en-CA" sz="1100" b="1" dirty="0"/>
          </a:p>
          <a:p>
            <a:pPr marL="628650" lvl="1" indent="-171450">
              <a:buFontTx/>
              <a:buChar char="-"/>
            </a:pPr>
            <a:endParaRPr lang="en-CA" sz="1100" b="1" i="1" dirty="0"/>
          </a:p>
          <a:p>
            <a:pPr marL="171450" indent="-171450">
              <a:buFontTx/>
              <a:buChar char="-"/>
            </a:pPr>
            <a:r>
              <a:rPr lang="en-CA" sz="1100" b="1" i="1" dirty="0"/>
              <a:t>CKC Rules and Regulations</a:t>
            </a:r>
          </a:p>
          <a:p>
            <a:pPr marL="628650" lvl="1" indent="-171450">
              <a:buFontTx/>
              <a:buChar char="-"/>
            </a:pPr>
            <a:r>
              <a:rPr lang="en-CA" sz="1100" b="1" dirty="0">
                <a:hlinkClick r:id="rId7"/>
              </a:rPr>
              <a:t>https://www.ckc.ca/en/Files/Forms/Shows-Trials/Event-Rules-Regulations/Hunt-Test-Rules-and-Regulations-for-Retrievers-Bar</a:t>
            </a:r>
            <a:endParaRPr lang="en-CA" sz="1100" b="1" dirty="0"/>
          </a:p>
          <a:p>
            <a:pPr marL="171450" indent="-171450">
              <a:buFontTx/>
              <a:buChar char="-"/>
            </a:pPr>
            <a:endParaRPr lang="en-CA" sz="1100" i="1" dirty="0"/>
          </a:p>
          <a:p>
            <a:r>
              <a:rPr lang="en-CA" sz="1100" dirty="0"/>
              <a:t>It is easy to set up tests that eliminate dogs - all dogs can be tricked – but that is not the role of a judge.  </a:t>
            </a:r>
            <a:r>
              <a:rPr lang="en-CA" sz="1100" dirty="0" smtClean="0"/>
              <a:t>Judges </a:t>
            </a:r>
            <a:r>
              <a:rPr lang="en-CA" sz="1100" dirty="0"/>
              <a:t>should be on the dog’s side when judging – not to give it an easy pass – but to bring out the best that dog has to offer on that day.  </a:t>
            </a:r>
          </a:p>
          <a:p>
            <a:endParaRPr lang="en-CA" dirty="0"/>
          </a:p>
        </p:txBody>
      </p:sp>
      <p:sp>
        <p:nvSpPr>
          <p:cNvPr id="4" name="Slide Number Placeholder 3"/>
          <p:cNvSpPr>
            <a:spLocks noGrp="1"/>
          </p:cNvSpPr>
          <p:nvPr>
            <p:ph type="sldNum" sz="quarter" idx="10"/>
          </p:nvPr>
        </p:nvSpPr>
        <p:spPr/>
        <p:txBody>
          <a:bodyPr/>
          <a:lstStyle/>
          <a:p>
            <a:fld id="{534408AA-4162-4509-83E6-1A8E1027AA4D}" type="slidenum">
              <a:rPr lang="en-CA" smtClean="0"/>
              <a:t>1</a:t>
            </a:fld>
            <a:endParaRPr lang="en-CA" dirty="0"/>
          </a:p>
        </p:txBody>
      </p:sp>
    </p:spTree>
    <p:extLst>
      <p:ext uri="{BB962C8B-B14F-4D97-AF65-F5344CB8AC3E}">
        <p14:creationId xmlns:p14="http://schemas.microsoft.com/office/powerpoint/2010/main" val="1046599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C4B30E7-2CD3-42AD-9831-CCCBCF880C6F}" type="slidenum">
              <a:rPr lang="en-CA" smtClean="0"/>
              <a:t>10</a:t>
            </a:fld>
            <a:endParaRPr lang="en-CA"/>
          </a:p>
        </p:txBody>
      </p:sp>
    </p:spTree>
    <p:extLst>
      <p:ext uri="{BB962C8B-B14F-4D97-AF65-F5344CB8AC3E}">
        <p14:creationId xmlns:p14="http://schemas.microsoft.com/office/powerpoint/2010/main" val="1891506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u="sng" dirty="0"/>
              <a:t>Discuss</a:t>
            </a:r>
            <a:r>
              <a:rPr lang="en-CA" b="1" dirty="0"/>
              <a:t> the positioning of blinds versus marks at a Senior test.</a:t>
            </a:r>
          </a:p>
          <a:p>
            <a:endParaRPr lang="en-CA" dirty="0" smtClean="0"/>
          </a:p>
        </p:txBody>
      </p:sp>
      <p:sp>
        <p:nvSpPr>
          <p:cNvPr id="4" name="Slide Number Placeholder 3"/>
          <p:cNvSpPr>
            <a:spLocks noGrp="1"/>
          </p:cNvSpPr>
          <p:nvPr>
            <p:ph type="sldNum" sz="quarter" idx="10"/>
          </p:nvPr>
        </p:nvSpPr>
        <p:spPr/>
        <p:txBody>
          <a:bodyPr/>
          <a:lstStyle/>
          <a:p>
            <a:fld id="{0C4B30E7-2CD3-42AD-9831-CCCBCF880C6F}" type="slidenum">
              <a:rPr lang="en-CA" smtClean="0"/>
              <a:t>11</a:t>
            </a:fld>
            <a:endParaRPr lang="en-CA"/>
          </a:p>
        </p:txBody>
      </p:sp>
    </p:spTree>
    <p:extLst>
      <p:ext uri="{BB962C8B-B14F-4D97-AF65-F5344CB8AC3E}">
        <p14:creationId xmlns:p14="http://schemas.microsoft.com/office/powerpoint/2010/main" val="3784828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These abilities (Marking, Style, Perseverance, trainability) will NOT be defined in relation to the performance of the other dogs but instead against the standard as set out in the CKC hunt test rules and regulations.</a:t>
            </a:r>
          </a:p>
          <a:p>
            <a:endParaRPr lang="en-CA" dirty="0"/>
          </a:p>
          <a:p>
            <a:r>
              <a:rPr lang="en-CA" dirty="0" smtClean="0"/>
              <a:t>Judges should compare their scores early in the test and throughout the test to see if they are relatively consistent in their numbers.</a:t>
            </a:r>
            <a:endParaRPr lang="en-CA" dirty="0"/>
          </a:p>
        </p:txBody>
      </p:sp>
      <p:sp>
        <p:nvSpPr>
          <p:cNvPr id="4" name="Slide Number Placeholder 3"/>
          <p:cNvSpPr>
            <a:spLocks noGrp="1"/>
          </p:cNvSpPr>
          <p:nvPr>
            <p:ph type="sldNum" sz="quarter" idx="10"/>
          </p:nvPr>
        </p:nvSpPr>
        <p:spPr/>
        <p:txBody>
          <a:bodyPr/>
          <a:lstStyle/>
          <a:p>
            <a:fld id="{0C4B30E7-2CD3-42AD-9831-CCCBCF880C6F}" type="slidenum">
              <a:rPr lang="en-CA" smtClean="0"/>
              <a:t>12</a:t>
            </a:fld>
            <a:endParaRPr lang="en-CA"/>
          </a:p>
        </p:txBody>
      </p:sp>
    </p:spTree>
    <p:extLst>
      <p:ext uri="{BB962C8B-B14F-4D97-AF65-F5344CB8AC3E}">
        <p14:creationId xmlns:p14="http://schemas.microsoft.com/office/powerpoint/2010/main" val="2494639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5327" y="4480004"/>
            <a:ext cx="5642610" cy="4062978"/>
          </a:xfrm>
        </p:spPr>
        <p:txBody>
          <a:bodyPr/>
          <a:lstStyle/>
          <a:p>
            <a:pPr marL="0" lvl="1">
              <a:defRPr/>
            </a:pPr>
            <a:r>
              <a:rPr lang="en-CA" dirty="0"/>
              <a:t>To qualify, </a:t>
            </a:r>
            <a:r>
              <a:rPr lang="en-CA" dirty="0" smtClean="0"/>
              <a:t>an average </a:t>
            </a:r>
            <a:r>
              <a:rPr lang="en-CA" dirty="0"/>
              <a:t>of 7 </a:t>
            </a:r>
            <a:r>
              <a:rPr lang="en-CA" dirty="0" smtClean="0"/>
              <a:t>for the whole test must </a:t>
            </a:r>
            <a:r>
              <a:rPr lang="en-CA" dirty="0"/>
              <a:t>be achieved and must not include an average score below 5 in any one </a:t>
            </a:r>
            <a:r>
              <a:rPr lang="en-CA" dirty="0" smtClean="0"/>
              <a:t>ability.  </a:t>
            </a:r>
            <a:r>
              <a:rPr lang="en-CA" b="1" dirty="0"/>
              <a:t>Example: A score of 9 in some categories could fail to qualify if average score in one category is below 5</a:t>
            </a:r>
            <a:r>
              <a:rPr lang="en-CA" dirty="0"/>
              <a:t>.</a:t>
            </a:r>
          </a:p>
          <a:p>
            <a:pPr>
              <a:defRPr/>
            </a:pPr>
            <a:endParaRPr lang="en-CA" dirty="0"/>
          </a:p>
          <a:p>
            <a:pPr>
              <a:defRPr/>
            </a:pPr>
            <a:r>
              <a:rPr lang="en-CA" dirty="0"/>
              <a:t>Possible Scoring Methods:</a:t>
            </a:r>
          </a:p>
          <a:p>
            <a:pPr>
              <a:defRPr/>
            </a:pPr>
            <a:endParaRPr lang="en-CA" dirty="0"/>
          </a:p>
          <a:p>
            <a:pPr marL="171450" indent="-171450">
              <a:buFontTx/>
              <a:buChar char="-"/>
              <a:defRPr/>
            </a:pPr>
            <a:r>
              <a:rPr lang="en-CA" dirty="0"/>
              <a:t>Determine whether dog should qualify in that ability category, which might mean an ability score of 5.  Knowing the dog must have an overall average of 7, the judge considers whether other abilities deserve a 7 or higher.  With a five or less (but not with a zero by both judges), the dog would have to score higher in that ability and other abilities to acquire the 7 overall average.</a:t>
            </a:r>
          </a:p>
          <a:p>
            <a:pPr>
              <a:defRPr/>
            </a:pPr>
            <a:endParaRPr lang="en-CA" dirty="0"/>
          </a:p>
          <a:p>
            <a:pPr marL="171450" indent="-171450">
              <a:buFontTx/>
              <a:buChar char="-"/>
              <a:defRPr/>
            </a:pPr>
            <a:r>
              <a:rPr lang="en-CA" dirty="0"/>
              <a:t>A judge might want to compare the scores to grades received in school.  For example, a 5, 6 or 7 might be comparable to a passing grade of C, an 8 would be a B, etc.</a:t>
            </a:r>
          </a:p>
          <a:p>
            <a:pPr>
              <a:defRPr/>
            </a:pPr>
            <a:endParaRPr lang="en-CA" dirty="0"/>
          </a:p>
          <a:p>
            <a:pPr marL="171450" indent="-171450">
              <a:buFontTx/>
              <a:buChar char="-"/>
              <a:defRPr/>
            </a:pPr>
            <a:r>
              <a:rPr lang="en-CA" dirty="0"/>
              <a:t>Another method could begin with a perfect score of 10 and progress downward. </a:t>
            </a:r>
          </a:p>
          <a:p>
            <a:pPr>
              <a:defRPr/>
            </a:pPr>
            <a:endParaRPr lang="en-CA" dirty="0"/>
          </a:p>
          <a:p>
            <a:pPr marL="171450" indent="-171450">
              <a:buFontTx/>
              <a:buChar char="-"/>
              <a:defRPr/>
            </a:pPr>
            <a:r>
              <a:rPr lang="en-CA" dirty="0"/>
              <a:t>Judges should take time to review and check their scores with each other before their scores become final.</a:t>
            </a:r>
          </a:p>
        </p:txBody>
      </p:sp>
      <p:sp>
        <p:nvSpPr>
          <p:cNvPr id="4" name="Slide Number Placeholder 3"/>
          <p:cNvSpPr>
            <a:spLocks noGrp="1"/>
          </p:cNvSpPr>
          <p:nvPr>
            <p:ph type="sldNum" sz="quarter" idx="10"/>
          </p:nvPr>
        </p:nvSpPr>
        <p:spPr/>
        <p:txBody>
          <a:bodyPr/>
          <a:lstStyle/>
          <a:p>
            <a:fld id="{0C4B30E7-2CD3-42AD-9831-CCCBCF880C6F}" type="slidenum">
              <a:rPr lang="en-CA" smtClean="0"/>
              <a:t>13</a:t>
            </a:fld>
            <a:endParaRPr lang="en-CA"/>
          </a:p>
        </p:txBody>
      </p:sp>
    </p:spTree>
    <p:extLst>
      <p:ext uri="{BB962C8B-B14F-4D97-AF65-F5344CB8AC3E}">
        <p14:creationId xmlns:p14="http://schemas.microsoft.com/office/powerpoint/2010/main" val="2088779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25538"/>
            <a:ext cx="4189413" cy="3141662"/>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C4B30E7-2CD3-42AD-9831-CCCBCF880C6F}" type="slidenum">
              <a:rPr lang="en-CA" smtClean="0"/>
              <a:t>14</a:t>
            </a:fld>
            <a:endParaRPr lang="en-CA"/>
          </a:p>
        </p:txBody>
      </p:sp>
    </p:spTree>
    <p:extLst>
      <p:ext uri="{BB962C8B-B14F-4D97-AF65-F5344CB8AC3E}">
        <p14:creationId xmlns:p14="http://schemas.microsoft.com/office/powerpoint/2010/main" val="1434076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98563"/>
            <a:ext cx="4189413" cy="3141662"/>
          </a:xfrm>
        </p:spPr>
      </p:sp>
      <p:sp>
        <p:nvSpPr>
          <p:cNvPr id="3" name="Notes Placeholder 2"/>
          <p:cNvSpPr>
            <a:spLocks noGrp="1"/>
          </p:cNvSpPr>
          <p:nvPr>
            <p:ph type="body" idx="1"/>
          </p:nvPr>
        </p:nvSpPr>
        <p:spPr/>
        <p:txBody>
          <a:bodyPr/>
          <a:lstStyle/>
          <a:p>
            <a:r>
              <a:rPr lang="en-CA" dirty="0"/>
              <a:t>“In marking situations, a handler may give the dog a line in the direction of the </a:t>
            </a:r>
            <a:r>
              <a:rPr lang="en-CA" dirty="0" smtClean="0"/>
              <a:t>fall, </a:t>
            </a:r>
            <a:r>
              <a:rPr lang="en-CA" dirty="0"/>
              <a:t>provided that such lining is accomplished briskly and precisely.  Conspicuously intensive lining suggests a weak marking ability and the dog must be graded low in marking.  The handler shall NOT line a dog in the direction of any fall or gun station until all the falls are down.” </a:t>
            </a:r>
          </a:p>
          <a:p>
            <a:r>
              <a:rPr lang="en-CA" dirty="0"/>
              <a:t>     - Section 12.6 pg. 46</a:t>
            </a:r>
          </a:p>
          <a:p>
            <a:endParaRPr lang="en-CA" dirty="0"/>
          </a:p>
        </p:txBody>
      </p:sp>
      <p:sp>
        <p:nvSpPr>
          <p:cNvPr id="4" name="Slide Number Placeholder 3"/>
          <p:cNvSpPr>
            <a:spLocks noGrp="1"/>
          </p:cNvSpPr>
          <p:nvPr>
            <p:ph type="sldNum" sz="quarter" idx="10"/>
          </p:nvPr>
        </p:nvSpPr>
        <p:spPr/>
        <p:txBody>
          <a:bodyPr/>
          <a:lstStyle/>
          <a:p>
            <a:fld id="{0C4B30E7-2CD3-42AD-9831-CCCBCF880C6F}" type="slidenum">
              <a:rPr lang="en-CA" smtClean="0"/>
              <a:t>15</a:t>
            </a:fld>
            <a:endParaRPr lang="en-CA"/>
          </a:p>
        </p:txBody>
      </p:sp>
    </p:spTree>
    <p:extLst>
      <p:ext uri="{BB962C8B-B14F-4D97-AF65-F5344CB8AC3E}">
        <p14:creationId xmlns:p14="http://schemas.microsoft.com/office/powerpoint/2010/main" val="2192136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C4B30E7-2CD3-42AD-9831-CCCBCF880C6F}" type="slidenum">
              <a:rPr lang="en-CA" smtClean="0"/>
              <a:t>16</a:t>
            </a:fld>
            <a:endParaRPr lang="en-CA"/>
          </a:p>
        </p:txBody>
      </p:sp>
    </p:spTree>
    <p:extLst>
      <p:ext uri="{BB962C8B-B14F-4D97-AF65-F5344CB8AC3E}">
        <p14:creationId xmlns:p14="http://schemas.microsoft.com/office/powerpoint/2010/main" val="1921453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r>
              <a:rPr lang="en-CA" b="1" u="sng" dirty="0" smtClean="0"/>
              <a:t>Discussion</a:t>
            </a:r>
            <a:r>
              <a:rPr lang="en-CA" b="1" dirty="0" smtClean="0"/>
              <a:t> </a:t>
            </a:r>
            <a:r>
              <a:rPr lang="en-US" b="1" dirty="0" smtClean="0"/>
              <a:t>should </a:t>
            </a:r>
            <a:r>
              <a:rPr lang="en-US" b="1" dirty="0"/>
              <a:t>take place at this point by asking the question, “How do you distinguish between a refusal and confusion?” </a:t>
            </a:r>
          </a:p>
          <a:p>
            <a:r>
              <a:rPr lang="en-US" b="1" dirty="0"/>
              <a:t>Factors to consider are:</a:t>
            </a:r>
          </a:p>
          <a:p>
            <a:pPr marL="467487" indent="-467487">
              <a:buFontTx/>
              <a:buChar char="-"/>
            </a:pPr>
            <a:r>
              <a:rPr lang="en-US" dirty="0"/>
              <a:t>Did the dog hear the command?  </a:t>
            </a:r>
            <a:endParaRPr lang="en-US" dirty="0" smtClean="0"/>
          </a:p>
          <a:p>
            <a:pPr marL="467487" indent="-467487">
              <a:buFontTx/>
              <a:buChar char="-"/>
            </a:pPr>
            <a:r>
              <a:rPr lang="en-US" dirty="0" smtClean="0"/>
              <a:t>Was </a:t>
            </a:r>
            <a:r>
              <a:rPr lang="en-US" dirty="0"/>
              <a:t>the command too loud so as to startle the dog?</a:t>
            </a:r>
          </a:p>
          <a:p>
            <a:pPr marL="467487" indent="-467487">
              <a:buFontTx/>
              <a:buChar char="-"/>
            </a:pPr>
            <a:r>
              <a:rPr lang="en-US" dirty="0"/>
              <a:t>Could the conditions that the dog is expected to enter be considered to test their perseverance such as cold or murky water (possibly leading to a refusal)</a:t>
            </a:r>
          </a:p>
          <a:p>
            <a:endParaRPr lang="en-CA" dirty="0" smtClean="0"/>
          </a:p>
          <a:p>
            <a:r>
              <a:rPr lang="en-US" b="1" u="sng" dirty="0" smtClean="0"/>
              <a:t>Discussion</a:t>
            </a:r>
            <a:r>
              <a:rPr lang="en-US" b="1" dirty="0" smtClean="0"/>
              <a:t> </a:t>
            </a:r>
            <a:r>
              <a:rPr lang="en-US" b="1" dirty="0"/>
              <a:t>and explanation around </a:t>
            </a:r>
            <a:r>
              <a:rPr lang="en-US" b="1" dirty="0" smtClean="0"/>
              <a:t>the statement as quoted below could </a:t>
            </a:r>
            <a:r>
              <a:rPr lang="en-US" b="1" dirty="0"/>
              <a:t>take </a:t>
            </a:r>
            <a:r>
              <a:rPr lang="en-US" b="1" dirty="0" smtClean="0"/>
              <a:t>place. </a:t>
            </a:r>
            <a:r>
              <a:rPr lang="en-US" b="1" dirty="0"/>
              <a:t>What if a judge assigns “0” in BOTH marking AND perseverance under these circumstances?  </a:t>
            </a:r>
          </a:p>
          <a:p>
            <a:endParaRPr lang="en-CA" dirty="0"/>
          </a:p>
          <a:p>
            <a:pPr marL="0" lvl="1" defTabSz="934974">
              <a:defRPr/>
            </a:pPr>
            <a:r>
              <a:rPr lang="en-US" dirty="0"/>
              <a:t>“This must be regarded as a lack of perseverance and can merit grading the dog “0” in marking or perseverance unless the judges perceive valid mitigating circumstances”</a:t>
            </a:r>
          </a:p>
          <a:p>
            <a:pPr marL="0" lvl="1" defTabSz="934974">
              <a:defRPr/>
            </a:pPr>
            <a:r>
              <a:rPr lang="en-US" dirty="0" smtClean="0"/>
              <a:t>- Marking </a:t>
            </a:r>
            <a:r>
              <a:rPr lang="en-US" dirty="0"/>
              <a:t>OR perseverance.  </a:t>
            </a:r>
            <a:endParaRPr lang="en-US" dirty="0" smtClean="0"/>
          </a:p>
          <a:p>
            <a:endParaRPr lang="en-CA" dirty="0"/>
          </a:p>
        </p:txBody>
      </p:sp>
      <p:sp>
        <p:nvSpPr>
          <p:cNvPr id="4" name="Slide Number Placeholder 3"/>
          <p:cNvSpPr>
            <a:spLocks noGrp="1"/>
          </p:cNvSpPr>
          <p:nvPr>
            <p:ph type="sldNum" sz="quarter" idx="10"/>
          </p:nvPr>
        </p:nvSpPr>
        <p:spPr/>
        <p:txBody>
          <a:bodyPr/>
          <a:lstStyle/>
          <a:p>
            <a:fld id="{0C4B30E7-2CD3-42AD-9831-CCCBCF880C6F}" type="slidenum">
              <a:rPr lang="en-CA" smtClean="0"/>
              <a:t>17</a:t>
            </a:fld>
            <a:endParaRPr lang="en-CA"/>
          </a:p>
        </p:txBody>
      </p:sp>
    </p:spTree>
    <p:extLst>
      <p:ext uri="{BB962C8B-B14F-4D97-AF65-F5344CB8AC3E}">
        <p14:creationId xmlns:p14="http://schemas.microsoft.com/office/powerpoint/2010/main" val="2846846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i="1" dirty="0"/>
          </a:p>
        </p:txBody>
      </p:sp>
      <p:sp>
        <p:nvSpPr>
          <p:cNvPr id="4" name="Slide Number Placeholder 3"/>
          <p:cNvSpPr>
            <a:spLocks noGrp="1"/>
          </p:cNvSpPr>
          <p:nvPr>
            <p:ph type="sldNum" sz="quarter" idx="10"/>
          </p:nvPr>
        </p:nvSpPr>
        <p:spPr/>
        <p:txBody>
          <a:bodyPr/>
          <a:lstStyle/>
          <a:p>
            <a:fld id="{0C4B30E7-2CD3-42AD-9831-CCCBCF880C6F}" type="slidenum">
              <a:rPr lang="en-CA" smtClean="0"/>
              <a:t>18</a:t>
            </a:fld>
            <a:endParaRPr lang="en-CA"/>
          </a:p>
        </p:txBody>
      </p:sp>
    </p:spTree>
    <p:extLst>
      <p:ext uri="{BB962C8B-B14F-4D97-AF65-F5344CB8AC3E}">
        <p14:creationId xmlns:p14="http://schemas.microsoft.com/office/powerpoint/2010/main" val="3315954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i="1" u="sng" dirty="0"/>
              <a:t>Discussion </a:t>
            </a:r>
            <a:r>
              <a:rPr lang="en-CA" b="1" i="1" dirty="0"/>
              <a:t>should take place at this point by asking the question, “How do you distinguish between a refusal and confusion?”</a:t>
            </a:r>
          </a:p>
          <a:p>
            <a:endParaRPr lang="en-CA" b="1" i="1" dirty="0"/>
          </a:p>
          <a:p>
            <a:r>
              <a:rPr lang="en-CA" b="1" i="1" dirty="0"/>
              <a:t>Factors to consider are:</a:t>
            </a:r>
          </a:p>
          <a:p>
            <a:pPr marL="171450" indent="-171450">
              <a:buFont typeface="Arial" panose="020B0604020202020204" pitchFamily="34" charset="0"/>
              <a:buChar char="•"/>
            </a:pPr>
            <a:r>
              <a:rPr lang="en-CA" b="1" i="1" dirty="0"/>
              <a:t>Did the dog hear the command?</a:t>
            </a:r>
          </a:p>
          <a:p>
            <a:pPr marL="171450" indent="-171450">
              <a:buFont typeface="Arial" panose="020B0604020202020204" pitchFamily="34" charset="0"/>
              <a:buChar char="•"/>
            </a:pPr>
            <a:r>
              <a:rPr lang="en-CA" b="1" i="1" dirty="0"/>
              <a:t>Was the command too loud so as to startle the dog?</a:t>
            </a:r>
          </a:p>
          <a:p>
            <a:pPr marL="171450" indent="-171450">
              <a:buFont typeface="Arial" panose="020B0604020202020204" pitchFamily="34" charset="0"/>
              <a:buChar char="•"/>
            </a:pPr>
            <a:r>
              <a:rPr lang="en-CA" b="1" i="1" dirty="0"/>
              <a:t>Could the conditions that the dog is expected to enter be considered to test their perseverance such as cold or murky water (possibly leading to refusal)</a:t>
            </a:r>
          </a:p>
          <a:p>
            <a:endParaRPr lang="en-CA" b="1" i="1" dirty="0"/>
          </a:p>
        </p:txBody>
      </p:sp>
      <p:sp>
        <p:nvSpPr>
          <p:cNvPr id="4" name="Slide Number Placeholder 3"/>
          <p:cNvSpPr>
            <a:spLocks noGrp="1"/>
          </p:cNvSpPr>
          <p:nvPr>
            <p:ph type="sldNum" sz="quarter" idx="10"/>
          </p:nvPr>
        </p:nvSpPr>
        <p:spPr/>
        <p:txBody>
          <a:bodyPr/>
          <a:lstStyle/>
          <a:p>
            <a:fld id="{0C4B30E7-2CD3-42AD-9831-CCCBCF880C6F}" type="slidenum">
              <a:rPr lang="en-CA" smtClean="0"/>
              <a:t>19</a:t>
            </a:fld>
            <a:endParaRPr lang="en-CA"/>
          </a:p>
        </p:txBody>
      </p:sp>
    </p:spTree>
    <p:extLst>
      <p:ext uri="{BB962C8B-B14F-4D97-AF65-F5344CB8AC3E}">
        <p14:creationId xmlns:p14="http://schemas.microsoft.com/office/powerpoint/2010/main" val="2527700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C4B30E7-2CD3-42AD-9831-CCCBCF880C6F}" type="slidenum">
              <a:rPr lang="en-CA" smtClean="0"/>
              <a:t>2</a:t>
            </a:fld>
            <a:endParaRPr lang="en-CA"/>
          </a:p>
        </p:txBody>
      </p:sp>
    </p:spTree>
    <p:extLst>
      <p:ext uri="{BB962C8B-B14F-4D97-AF65-F5344CB8AC3E}">
        <p14:creationId xmlns:p14="http://schemas.microsoft.com/office/powerpoint/2010/main" val="3174099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C4B30E7-2CD3-42AD-9831-CCCBCF880C6F}" type="slidenum">
              <a:rPr lang="en-CA" smtClean="0"/>
              <a:t>20</a:t>
            </a:fld>
            <a:endParaRPr lang="en-CA"/>
          </a:p>
        </p:txBody>
      </p:sp>
    </p:spTree>
    <p:extLst>
      <p:ext uri="{BB962C8B-B14F-4D97-AF65-F5344CB8AC3E}">
        <p14:creationId xmlns:p14="http://schemas.microsoft.com/office/powerpoint/2010/main" val="1421744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C4B30E7-2CD3-42AD-9831-CCCBCF880C6F}" type="slidenum">
              <a:rPr lang="en-CA" smtClean="0"/>
              <a:t>21</a:t>
            </a:fld>
            <a:endParaRPr lang="en-CA"/>
          </a:p>
        </p:txBody>
      </p:sp>
    </p:spTree>
    <p:extLst>
      <p:ext uri="{BB962C8B-B14F-4D97-AF65-F5344CB8AC3E}">
        <p14:creationId xmlns:p14="http://schemas.microsoft.com/office/powerpoint/2010/main" val="14708224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C4B30E7-2CD3-42AD-9831-CCCBCF880C6F}" type="slidenum">
              <a:rPr lang="en-CA" smtClean="0"/>
              <a:t>22</a:t>
            </a:fld>
            <a:endParaRPr lang="en-CA"/>
          </a:p>
        </p:txBody>
      </p:sp>
    </p:spTree>
    <p:extLst>
      <p:ext uri="{BB962C8B-B14F-4D97-AF65-F5344CB8AC3E}">
        <p14:creationId xmlns:p14="http://schemas.microsoft.com/office/powerpoint/2010/main" val="18831325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marking situations, a handler may give the dog a line in the direction of the fall, provided that such lining is accomplished briskly and precisely.  Conspicuously intensive lining suggests a weak marking ability and the dog must be graded low in marking.  The handler shall NOT line a dog in the direction of any fall or gun station until all the falls are down.” </a:t>
            </a:r>
          </a:p>
          <a:p>
            <a:r>
              <a:rPr lang="en-CA" dirty="0"/>
              <a:t>     - Section 12.6 pg. 46 </a:t>
            </a:r>
          </a:p>
        </p:txBody>
      </p:sp>
      <p:sp>
        <p:nvSpPr>
          <p:cNvPr id="4" name="Slide Number Placeholder 3"/>
          <p:cNvSpPr>
            <a:spLocks noGrp="1"/>
          </p:cNvSpPr>
          <p:nvPr>
            <p:ph type="sldNum" sz="quarter" idx="10"/>
          </p:nvPr>
        </p:nvSpPr>
        <p:spPr/>
        <p:txBody>
          <a:bodyPr/>
          <a:lstStyle/>
          <a:p>
            <a:fld id="{0C4B30E7-2CD3-42AD-9831-CCCBCF880C6F}" type="slidenum">
              <a:rPr lang="en-CA" smtClean="0"/>
              <a:t>23</a:t>
            </a:fld>
            <a:endParaRPr lang="en-CA"/>
          </a:p>
        </p:txBody>
      </p:sp>
    </p:spTree>
    <p:extLst>
      <p:ext uri="{BB962C8B-B14F-4D97-AF65-F5344CB8AC3E}">
        <p14:creationId xmlns:p14="http://schemas.microsoft.com/office/powerpoint/2010/main" val="42181910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C4B30E7-2CD3-42AD-9831-CCCBCF880C6F}" type="slidenum">
              <a:rPr lang="en-CA" smtClean="0"/>
              <a:t>25</a:t>
            </a:fld>
            <a:endParaRPr lang="en-CA"/>
          </a:p>
        </p:txBody>
      </p:sp>
    </p:spTree>
    <p:extLst>
      <p:ext uri="{BB962C8B-B14F-4D97-AF65-F5344CB8AC3E}">
        <p14:creationId xmlns:p14="http://schemas.microsoft.com/office/powerpoint/2010/main" val="33280355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C4B30E7-2CD3-42AD-9831-CCCBCF880C6F}" type="slidenum">
              <a:rPr lang="en-CA" smtClean="0"/>
              <a:t>26</a:t>
            </a:fld>
            <a:endParaRPr lang="en-CA"/>
          </a:p>
        </p:txBody>
      </p:sp>
    </p:spTree>
    <p:extLst>
      <p:ext uri="{BB962C8B-B14F-4D97-AF65-F5344CB8AC3E}">
        <p14:creationId xmlns:p14="http://schemas.microsoft.com/office/powerpoint/2010/main" val="32026804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646488"/>
          </a:xfrm>
        </p:spPr>
        <p:txBody>
          <a:bodyPr/>
          <a:lstStyle/>
          <a:p>
            <a:r>
              <a:rPr lang="en-CA" dirty="0" smtClean="0"/>
              <a:t>Senior Test usually consists of the following:  One </a:t>
            </a:r>
            <a:r>
              <a:rPr lang="en-CA" dirty="0"/>
              <a:t>land </a:t>
            </a:r>
            <a:r>
              <a:rPr lang="en-CA" dirty="0" smtClean="0"/>
              <a:t>blind, One </a:t>
            </a:r>
            <a:r>
              <a:rPr lang="en-CA" dirty="0"/>
              <a:t>water </a:t>
            </a:r>
            <a:r>
              <a:rPr lang="en-CA" dirty="0" smtClean="0"/>
              <a:t>blind, One </a:t>
            </a:r>
            <a:r>
              <a:rPr lang="en-CA" dirty="0"/>
              <a:t>set of double land </a:t>
            </a:r>
            <a:r>
              <a:rPr lang="en-CA" dirty="0" smtClean="0"/>
              <a:t>marks, One </a:t>
            </a:r>
            <a:r>
              <a:rPr lang="en-CA" dirty="0"/>
              <a:t>set of double water </a:t>
            </a:r>
            <a:r>
              <a:rPr lang="en-CA" dirty="0" smtClean="0"/>
              <a:t>marks, an </a:t>
            </a:r>
            <a:r>
              <a:rPr lang="en-CA" dirty="0"/>
              <a:t>Upland hunting test in which the dog shall locate birds as in a typical upland hunting situation, maintaining gun range with the handler</a:t>
            </a:r>
          </a:p>
          <a:p>
            <a:pPr>
              <a:spcBef>
                <a:spcPts val="0"/>
              </a:spcBef>
              <a:spcAft>
                <a:spcPts val="600"/>
              </a:spcAft>
            </a:pPr>
            <a:endParaRPr lang="en-CA" dirty="0" smtClean="0"/>
          </a:p>
          <a:p>
            <a:pPr>
              <a:spcBef>
                <a:spcPts val="0"/>
              </a:spcBef>
              <a:spcAft>
                <a:spcPts val="600"/>
              </a:spcAft>
            </a:pPr>
            <a:r>
              <a:rPr lang="en-CA" dirty="0" smtClean="0"/>
              <a:t>To </a:t>
            </a:r>
            <a:r>
              <a:rPr lang="en-CA" dirty="0"/>
              <a:t>qualify, an average score of 7 for the whole test (all series) must be achieved and must NOT include an average score below 5 in any one ability (Marking, Style, Perseverance, Trainability)</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Possible Scoring Methods: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baseline="0" dirty="0" smtClean="0"/>
              <a:t>Determine whether dog should qualify in that ability category, which might mean an ability score of 5.  Knowing the dog must have an overall average of 7, the judge considers whether other abilities deserve a 7 or higher.  With a five or less (but not with a zero by both judges), the dog would have to score higher in that ability and other abilities to acquire the 7 overall average.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baseline="0" dirty="0" smtClean="0"/>
              <a:t>A judge might want to compare the scores to grades received in school.  For example, a 5, 6 or 7 might be comparable to a passing grade of C, an 8 would be a B, etc.</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baseline="0" dirty="0" smtClean="0"/>
              <a:t>Another method could begin with a perfect score of 10 and progress downward.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baseline="0" dirty="0" smtClean="0"/>
              <a:t>Judges should take time to review and check their scores with each other before their scores become final.</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CA" dirty="0"/>
          </a:p>
          <a:p>
            <a:pPr marR="0" algn="l" defTabSz="914400" rtl="0" eaLnBrk="1" fontAlgn="auto" latinLnBrk="0" hangingPunct="1">
              <a:lnSpc>
                <a:spcPct val="100000"/>
              </a:lnSpc>
              <a:spcBef>
                <a:spcPts val="0"/>
              </a:spcBef>
              <a:spcAft>
                <a:spcPts val="0"/>
              </a:spcAft>
              <a:buClrTx/>
              <a:buSzTx/>
              <a:tabLst/>
              <a:defRPr/>
            </a:pPr>
            <a:r>
              <a:rPr lang="en-CA" sz="1600" b="1" i="1" dirty="0" smtClean="0"/>
              <a:t>The score sheet sample above represents a SOLID PASS.</a:t>
            </a:r>
            <a:endParaRPr lang="en-CA" sz="1600" b="1" i="1" baseline="0" dirty="0" smtClean="0"/>
          </a:p>
          <a:p>
            <a:endParaRPr lang="en-CA" dirty="0"/>
          </a:p>
        </p:txBody>
      </p:sp>
      <p:sp>
        <p:nvSpPr>
          <p:cNvPr id="4" name="Slide Number Placeholder 3"/>
          <p:cNvSpPr>
            <a:spLocks noGrp="1"/>
          </p:cNvSpPr>
          <p:nvPr>
            <p:ph type="sldNum" sz="quarter" idx="10"/>
          </p:nvPr>
        </p:nvSpPr>
        <p:spPr/>
        <p:txBody>
          <a:bodyPr/>
          <a:lstStyle/>
          <a:p>
            <a:fld id="{534408AA-4162-4509-83E6-1A8E1027AA4D}" type="slidenum">
              <a:rPr lang="en-CA" smtClean="0"/>
              <a:t>27</a:t>
            </a:fld>
            <a:endParaRPr lang="en-CA" dirty="0"/>
          </a:p>
        </p:txBody>
      </p:sp>
    </p:spTree>
    <p:extLst>
      <p:ext uri="{BB962C8B-B14F-4D97-AF65-F5344CB8AC3E}">
        <p14:creationId xmlns:p14="http://schemas.microsoft.com/office/powerpoint/2010/main" val="21903362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646488"/>
          </a:xfrm>
        </p:spPr>
        <p:txBody>
          <a:bodyPr/>
          <a:lstStyle/>
          <a:p>
            <a:r>
              <a:rPr lang="en-CA" dirty="0" smtClean="0"/>
              <a:t>Senior Test usually consists of the following:  One </a:t>
            </a:r>
            <a:r>
              <a:rPr lang="en-CA" dirty="0"/>
              <a:t>land </a:t>
            </a:r>
            <a:r>
              <a:rPr lang="en-CA" dirty="0" smtClean="0"/>
              <a:t>blind, One </a:t>
            </a:r>
            <a:r>
              <a:rPr lang="en-CA" dirty="0"/>
              <a:t>water </a:t>
            </a:r>
            <a:r>
              <a:rPr lang="en-CA" dirty="0" smtClean="0"/>
              <a:t>blind, One </a:t>
            </a:r>
            <a:r>
              <a:rPr lang="en-CA" dirty="0"/>
              <a:t>set of double land </a:t>
            </a:r>
            <a:r>
              <a:rPr lang="en-CA" dirty="0" smtClean="0"/>
              <a:t>marks, One </a:t>
            </a:r>
            <a:r>
              <a:rPr lang="en-CA" dirty="0"/>
              <a:t>set of double water </a:t>
            </a:r>
            <a:r>
              <a:rPr lang="en-CA" dirty="0" smtClean="0"/>
              <a:t>marks, an </a:t>
            </a:r>
            <a:r>
              <a:rPr lang="en-CA" dirty="0"/>
              <a:t>Upland hunting test in which the dog shall locate birds as in a typical upland hunting situation, maintaining gun range with the handler</a:t>
            </a:r>
          </a:p>
          <a:p>
            <a:pPr>
              <a:spcBef>
                <a:spcPts val="0"/>
              </a:spcBef>
              <a:spcAft>
                <a:spcPts val="600"/>
              </a:spcAft>
            </a:pPr>
            <a:endParaRPr lang="en-CA" dirty="0" smtClean="0"/>
          </a:p>
          <a:p>
            <a:pPr>
              <a:spcBef>
                <a:spcPts val="0"/>
              </a:spcBef>
              <a:spcAft>
                <a:spcPts val="600"/>
              </a:spcAft>
            </a:pPr>
            <a:r>
              <a:rPr lang="en-CA" dirty="0" smtClean="0"/>
              <a:t>To </a:t>
            </a:r>
            <a:r>
              <a:rPr lang="en-CA" dirty="0"/>
              <a:t>qualify, an average score of 7 for the whole test (all series) must be achieved and must NOT include an average score below 5 in any one ability (Marking, Style, Perseverance, Trainability)</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Possible Scoring Methods: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baseline="0" dirty="0" smtClean="0"/>
              <a:t>Determine whether dog should qualify in that ability category, which might mean an ability score of 5.  Knowing the dog must have an overall average of 7, the judge considers whether other abilities deserve a 7 or higher.  With a five or less (but not with a zero by both judges), the dog would have to score higher in that ability and other abilities to acquire the 7 overall average.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baseline="0" dirty="0" smtClean="0"/>
              <a:t>A judge might want to compare the scores to grades received in school.  For example, a 5, 6 or 7 might be comparable to a passing grade of C, an 8 would be a B, etc.</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baseline="0" dirty="0" smtClean="0"/>
              <a:t>Another method could begin with a perfect score of 10 and progress downward.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baseline="0" dirty="0" smtClean="0"/>
              <a:t>Judges should take time to review and check their scores with each other before their scores become final.</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CA" dirty="0"/>
          </a:p>
          <a:p>
            <a:pPr marR="0" algn="l" defTabSz="914400" rtl="0" eaLnBrk="1" fontAlgn="auto" latinLnBrk="0" hangingPunct="1">
              <a:lnSpc>
                <a:spcPct val="100000"/>
              </a:lnSpc>
              <a:spcBef>
                <a:spcPts val="0"/>
              </a:spcBef>
              <a:spcAft>
                <a:spcPts val="0"/>
              </a:spcAft>
              <a:buClrTx/>
              <a:buSzTx/>
              <a:tabLst/>
              <a:defRPr/>
            </a:pPr>
            <a:r>
              <a:rPr lang="en-CA" sz="1600" b="1" i="1" dirty="0" smtClean="0"/>
              <a:t>The score sheet sample above represents a SOLID PASS.</a:t>
            </a:r>
            <a:endParaRPr lang="en-CA" sz="1600" b="1" i="1" baseline="0" dirty="0" smtClean="0"/>
          </a:p>
          <a:p>
            <a:endParaRPr lang="en-CA" dirty="0"/>
          </a:p>
        </p:txBody>
      </p:sp>
      <p:sp>
        <p:nvSpPr>
          <p:cNvPr id="4" name="Slide Number Placeholder 3"/>
          <p:cNvSpPr>
            <a:spLocks noGrp="1"/>
          </p:cNvSpPr>
          <p:nvPr>
            <p:ph type="sldNum" sz="quarter" idx="10"/>
          </p:nvPr>
        </p:nvSpPr>
        <p:spPr/>
        <p:txBody>
          <a:bodyPr/>
          <a:lstStyle/>
          <a:p>
            <a:fld id="{534408AA-4162-4509-83E6-1A8E1027AA4D}" type="slidenum">
              <a:rPr lang="en-CA" smtClean="0"/>
              <a:t>28</a:t>
            </a:fld>
            <a:endParaRPr lang="en-CA" dirty="0"/>
          </a:p>
        </p:txBody>
      </p:sp>
    </p:spTree>
    <p:extLst>
      <p:ext uri="{BB962C8B-B14F-4D97-AF65-F5344CB8AC3E}">
        <p14:creationId xmlns:p14="http://schemas.microsoft.com/office/powerpoint/2010/main" val="21903362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C4B30E7-2CD3-42AD-9831-CCCBCF880C6F}" type="slidenum">
              <a:rPr lang="en-CA" smtClean="0"/>
              <a:t>29</a:t>
            </a:fld>
            <a:endParaRPr lang="en-CA"/>
          </a:p>
        </p:txBody>
      </p:sp>
    </p:spTree>
    <p:extLst>
      <p:ext uri="{BB962C8B-B14F-4D97-AF65-F5344CB8AC3E}">
        <p14:creationId xmlns:p14="http://schemas.microsoft.com/office/powerpoint/2010/main" val="32210486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5327" y="4480004"/>
            <a:ext cx="5642610" cy="4639042"/>
          </a:xfrm>
        </p:spPr>
        <p:txBody>
          <a:bodyPr/>
          <a:lstStyle/>
          <a:p>
            <a:r>
              <a:rPr lang="en-CA" dirty="0" smtClean="0"/>
              <a:t>It can be useful to define the area of the fall to the handlers in advance; especially at the Junior and Senior levels.  Since the judges should have agreed upon this already, it could be shared with the handlers.</a:t>
            </a:r>
          </a:p>
          <a:p>
            <a:endParaRPr lang="en-CA" dirty="0"/>
          </a:p>
          <a:p>
            <a:r>
              <a:rPr lang="en-CA" dirty="0" smtClean="0"/>
              <a:t>Ability to mark does not necessarily imply pin-pointing the fall, but a dog should proceed directly to the area of the fall and establish a hunt.  A dog that misses the fall on the first cast but recognizes the depth of the area of the fall, stays in it, then quickly and systematically hunts it out has done both a creditable and an intelligent job of marking.   - 15.1.2</a:t>
            </a:r>
          </a:p>
          <a:p>
            <a:endParaRPr lang="en-CA" dirty="0"/>
          </a:p>
          <a:p>
            <a:r>
              <a:rPr lang="en-CA" dirty="0" smtClean="0"/>
              <a:t>Marking or memory of falls is of paramount importance.  However, this does not imply that dogs which excel in marking shall not be scored lower, even to the extent of not receiving a qualifying score, for deficiencies in, or a lack of the other required abilities.</a:t>
            </a:r>
          </a:p>
          <a:p>
            <a:endParaRPr lang="en-CA" dirty="0"/>
          </a:p>
          <a:p>
            <a:r>
              <a:rPr lang="en-CA" dirty="0" smtClean="0"/>
              <a:t>In determining the arbitrary boundaries of the area of the fall, due consideration should be given to many factors:</a:t>
            </a:r>
          </a:p>
          <a:p>
            <a:pPr marL="171450" indent="-171450">
              <a:buFont typeface="Arial" panose="020B0604020202020204" pitchFamily="34" charset="0"/>
              <a:buChar char="•"/>
            </a:pPr>
            <a:r>
              <a:rPr lang="en-CA" dirty="0" smtClean="0"/>
              <a:t>Type, height and uniformity of cover </a:t>
            </a:r>
          </a:p>
          <a:p>
            <a:pPr marL="171450" indent="-171450">
              <a:buFont typeface="Arial" panose="020B0604020202020204" pitchFamily="34" charset="0"/>
              <a:buChar char="•"/>
            </a:pPr>
            <a:r>
              <a:rPr lang="en-CA" dirty="0" smtClean="0"/>
              <a:t>Light conditions</a:t>
            </a:r>
          </a:p>
          <a:p>
            <a:pPr marL="171450" indent="-171450">
              <a:buFont typeface="Arial" panose="020B0604020202020204" pitchFamily="34" charset="0"/>
              <a:buChar char="•"/>
            </a:pPr>
            <a:r>
              <a:rPr lang="en-CA" dirty="0" smtClean="0"/>
              <a:t>Wind direction and intensity</a:t>
            </a:r>
          </a:p>
          <a:p>
            <a:pPr marL="171450" indent="-171450">
              <a:buFont typeface="Arial" panose="020B0604020202020204" pitchFamily="34" charset="0"/>
              <a:buChar char="•"/>
            </a:pPr>
            <a:r>
              <a:rPr lang="en-CA" dirty="0" smtClean="0"/>
              <a:t>Length of the various fails</a:t>
            </a:r>
          </a:p>
          <a:p>
            <a:pPr marL="171450" indent="-171450">
              <a:buFont typeface="Arial" panose="020B0604020202020204" pitchFamily="34" charset="0"/>
              <a:buChar char="•"/>
            </a:pPr>
            <a:r>
              <a:rPr lang="en-CA" dirty="0" smtClean="0"/>
              <a:t>Location of fall (beyond a hedge, across a road, etc.)</a:t>
            </a:r>
          </a:p>
          <a:p>
            <a:pPr marL="171450" indent="-171450">
              <a:buFont typeface="Arial" panose="020B0604020202020204" pitchFamily="34" charset="0"/>
              <a:buChar char="•"/>
            </a:pPr>
            <a:r>
              <a:rPr lang="en-CA" dirty="0" smtClean="0"/>
              <a:t>Single, multiple or 2</a:t>
            </a:r>
            <a:r>
              <a:rPr lang="en-CA" baseline="30000" dirty="0" smtClean="0"/>
              <a:t>nd</a:t>
            </a:r>
            <a:r>
              <a:rPr lang="en-CA" dirty="0" smtClean="0"/>
              <a:t> or 3</a:t>
            </a:r>
            <a:r>
              <a:rPr lang="en-CA" baseline="30000" dirty="0" smtClean="0"/>
              <a:t>rd</a:t>
            </a:r>
            <a:r>
              <a:rPr lang="en-CA" dirty="0" smtClean="0"/>
              <a:t> bird</a:t>
            </a:r>
          </a:p>
          <a:p>
            <a:pPr marL="171450" indent="-171450">
              <a:buFont typeface="Arial" panose="020B0604020202020204" pitchFamily="34" charset="0"/>
              <a:buChar char="•"/>
            </a:pPr>
            <a:endParaRPr lang="en-CA" dirty="0"/>
          </a:p>
          <a:p>
            <a:r>
              <a:rPr lang="en-CA" b="1" i="1" u="sng" dirty="0" smtClean="0"/>
              <a:t>Discussion</a:t>
            </a:r>
            <a:r>
              <a:rPr lang="en-CA" b="1" i="1" dirty="0" smtClean="0"/>
              <a:t> could take place at this point with regards to possible additional factors.</a:t>
            </a:r>
          </a:p>
          <a:p>
            <a:endParaRPr lang="en-CA" dirty="0"/>
          </a:p>
          <a:p>
            <a:endParaRPr lang="en-CA" dirty="0"/>
          </a:p>
        </p:txBody>
      </p:sp>
      <p:sp>
        <p:nvSpPr>
          <p:cNvPr id="4" name="Slide Number Placeholder 3"/>
          <p:cNvSpPr>
            <a:spLocks noGrp="1"/>
          </p:cNvSpPr>
          <p:nvPr>
            <p:ph type="sldNum" sz="quarter" idx="10"/>
          </p:nvPr>
        </p:nvSpPr>
        <p:spPr/>
        <p:txBody>
          <a:bodyPr/>
          <a:lstStyle/>
          <a:p>
            <a:fld id="{0C4B30E7-2CD3-42AD-9831-CCCBCF880C6F}" type="slidenum">
              <a:rPr lang="en-CA" smtClean="0"/>
              <a:t>30</a:t>
            </a:fld>
            <a:endParaRPr lang="en-CA" dirty="0"/>
          </a:p>
        </p:txBody>
      </p:sp>
    </p:spTree>
    <p:extLst>
      <p:ext uri="{BB962C8B-B14F-4D97-AF65-F5344CB8AC3E}">
        <p14:creationId xmlns:p14="http://schemas.microsoft.com/office/powerpoint/2010/main" val="696534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C4B30E7-2CD3-42AD-9831-CCCBCF880C6F}" type="slidenum">
              <a:rPr lang="en-CA" smtClean="0"/>
              <a:t>3</a:t>
            </a:fld>
            <a:endParaRPr lang="en-CA"/>
          </a:p>
        </p:txBody>
      </p:sp>
    </p:spTree>
    <p:extLst>
      <p:ext uri="{BB962C8B-B14F-4D97-AF65-F5344CB8AC3E}">
        <p14:creationId xmlns:p14="http://schemas.microsoft.com/office/powerpoint/2010/main" val="15730519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Evaluations should take into consideration the distance which a dog wanders out of the area of the fall, the frequency of such wandering, the number of birds mismarked and the amount of cover disturbed in these wanderings.</a:t>
            </a:r>
            <a:endParaRPr lang="en-CA" dirty="0"/>
          </a:p>
        </p:txBody>
      </p:sp>
      <p:sp>
        <p:nvSpPr>
          <p:cNvPr id="4" name="Slide Number Placeholder 3"/>
          <p:cNvSpPr>
            <a:spLocks noGrp="1"/>
          </p:cNvSpPr>
          <p:nvPr>
            <p:ph type="sldNum" sz="quarter" idx="10"/>
          </p:nvPr>
        </p:nvSpPr>
        <p:spPr/>
        <p:txBody>
          <a:bodyPr/>
          <a:lstStyle/>
          <a:p>
            <a:fld id="{0C4B30E7-2CD3-42AD-9831-CCCBCF880C6F}" type="slidenum">
              <a:rPr lang="en-CA" smtClean="0"/>
              <a:t>31</a:t>
            </a:fld>
            <a:endParaRPr lang="en-CA"/>
          </a:p>
        </p:txBody>
      </p:sp>
    </p:spTree>
    <p:extLst>
      <p:ext uri="{BB962C8B-B14F-4D97-AF65-F5344CB8AC3E}">
        <p14:creationId xmlns:p14="http://schemas.microsoft.com/office/powerpoint/2010/main" val="41495261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Under minor faults, handling “on” a mark has quotes around it to distinguish between handling “on” vs handling “to” a mark.</a:t>
            </a:r>
          </a:p>
          <a:p>
            <a:endParaRPr lang="en-CA" dirty="0"/>
          </a:p>
          <a:p>
            <a:pPr marL="171450" indent="-171450">
              <a:buFont typeface="Arial" panose="020B0604020202020204" pitchFamily="34" charset="0"/>
              <a:buChar char="•"/>
            </a:pPr>
            <a:r>
              <a:rPr lang="en-CA" dirty="0" smtClean="0"/>
              <a:t>The distinction between “on” and “to” is based on proximity.</a:t>
            </a:r>
          </a:p>
          <a:p>
            <a:endParaRPr lang="en-CA" dirty="0"/>
          </a:p>
          <a:p>
            <a:pPr marL="171450" indent="-171450">
              <a:buFont typeface="Arial" panose="020B0604020202020204" pitchFamily="34" charset="0"/>
              <a:buChar char="•"/>
            </a:pPr>
            <a:r>
              <a:rPr lang="en-CA" dirty="0" smtClean="0"/>
              <a:t>A classic example of handling “on” a mark is when a dog takes a good line and ends up passing the bird a couple of feet on the upwind side.  In this case, if the handler quickly whistles and handles “on” to the bird, this would be a minor fault.  The hunt test rules say that a quick handle is better than a long hunt.  When a dog puts on a big hunt and is not close to the bird and needs to be handled a longer distance, this handling “to” the mark.  Often judges are heard to say that two handles of this kind will result in a fail, so these handles should be seen as moderate faults.</a:t>
            </a:r>
          </a:p>
          <a:p>
            <a:endParaRPr lang="en-CA" dirty="0"/>
          </a:p>
          <a:p>
            <a:r>
              <a:rPr lang="en-CA" dirty="0" smtClean="0"/>
              <a:t>“In marking situations, a handler may give the dog a line in the direction of the fall, provided that such lining is accomplished briskly and precisely.  Conspicuously intensive lining suggests a weak marking ability and the dog must be graded low in marking.  The handler shall NOT line a dog in the direction of any fall or gun station until all the falls are down.” </a:t>
            </a:r>
          </a:p>
          <a:p>
            <a:r>
              <a:rPr lang="en-CA" dirty="0"/>
              <a:t> </a:t>
            </a:r>
            <a:r>
              <a:rPr lang="en-CA" dirty="0" smtClean="0"/>
              <a:t>    - </a:t>
            </a:r>
            <a:r>
              <a:rPr lang="en-CA" dirty="0"/>
              <a:t>Section 12.6 pg. </a:t>
            </a:r>
            <a:r>
              <a:rPr lang="en-CA" dirty="0" smtClean="0"/>
              <a:t>46 </a:t>
            </a:r>
            <a:endParaRPr lang="en-CA" dirty="0"/>
          </a:p>
        </p:txBody>
      </p:sp>
      <p:sp>
        <p:nvSpPr>
          <p:cNvPr id="4" name="Slide Number Placeholder 3"/>
          <p:cNvSpPr>
            <a:spLocks noGrp="1"/>
          </p:cNvSpPr>
          <p:nvPr>
            <p:ph type="sldNum" sz="quarter" idx="10"/>
          </p:nvPr>
        </p:nvSpPr>
        <p:spPr/>
        <p:txBody>
          <a:bodyPr/>
          <a:lstStyle/>
          <a:p>
            <a:fld id="{0C4B30E7-2CD3-42AD-9831-CCCBCF880C6F}" type="slidenum">
              <a:rPr lang="en-CA" smtClean="0"/>
              <a:t>32</a:t>
            </a:fld>
            <a:endParaRPr lang="en-CA"/>
          </a:p>
        </p:txBody>
      </p:sp>
    </p:spTree>
    <p:extLst>
      <p:ext uri="{BB962C8B-B14F-4D97-AF65-F5344CB8AC3E}">
        <p14:creationId xmlns:p14="http://schemas.microsoft.com/office/powerpoint/2010/main" val="1071757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i="1" u="sng" dirty="0" smtClean="0"/>
              <a:t>Discussion</a:t>
            </a:r>
            <a:r>
              <a:rPr lang="en-CA" b="1" i="1" dirty="0" smtClean="0"/>
              <a:t> could take place at this point on additional elements of style such as body language – ear and tail position.</a:t>
            </a:r>
          </a:p>
          <a:p>
            <a:endParaRPr lang="en-CA" b="1" i="1" dirty="0"/>
          </a:p>
          <a:p>
            <a:r>
              <a:rPr lang="en-CA" b="1" i="1" dirty="0" smtClean="0"/>
              <a:t>How does speed factor into style?  For example if the dog is older or dysplastic?</a:t>
            </a:r>
            <a:endParaRPr lang="en-CA" b="1" i="1" dirty="0"/>
          </a:p>
        </p:txBody>
      </p:sp>
      <p:sp>
        <p:nvSpPr>
          <p:cNvPr id="4" name="Slide Number Placeholder 3"/>
          <p:cNvSpPr>
            <a:spLocks noGrp="1"/>
          </p:cNvSpPr>
          <p:nvPr>
            <p:ph type="sldNum" sz="quarter" idx="10"/>
          </p:nvPr>
        </p:nvSpPr>
        <p:spPr/>
        <p:txBody>
          <a:bodyPr/>
          <a:lstStyle/>
          <a:p>
            <a:fld id="{0C4B30E7-2CD3-42AD-9831-CCCBCF880C6F}" type="slidenum">
              <a:rPr lang="en-CA" smtClean="0"/>
              <a:t>33</a:t>
            </a:fld>
            <a:endParaRPr lang="en-CA"/>
          </a:p>
        </p:txBody>
      </p:sp>
    </p:spTree>
    <p:extLst>
      <p:ext uri="{BB962C8B-B14F-4D97-AF65-F5344CB8AC3E}">
        <p14:creationId xmlns:p14="http://schemas.microsoft.com/office/powerpoint/2010/main" val="11678281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C4B30E7-2CD3-42AD-9831-CCCBCF880C6F}" type="slidenum">
              <a:rPr lang="en-CA" smtClean="0"/>
              <a:t>34</a:t>
            </a:fld>
            <a:endParaRPr lang="en-CA"/>
          </a:p>
        </p:txBody>
      </p:sp>
    </p:spTree>
    <p:extLst>
      <p:ext uri="{BB962C8B-B14F-4D97-AF65-F5344CB8AC3E}">
        <p14:creationId xmlns:p14="http://schemas.microsoft.com/office/powerpoint/2010/main" val="36297918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C4B30E7-2CD3-42AD-9831-CCCBCF880C6F}" type="slidenum">
              <a:rPr lang="en-CA" smtClean="0"/>
              <a:t>35</a:t>
            </a:fld>
            <a:endParaRPr lang="en-CA"/>
          </a:p>
        </p:txBody>
      </p:sp>
    </p:spTree>
    <p:extLst>
      <p:ext uri="{BB962C8B-B14F-4D97-AF65-F5344CB8AC3E}">
        <p14:creationId xmlns:p14="http://schemas.microsoft.com/office/powerpoint/2010/main" val="281031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Failure to enter potentially uncomfortable circumstances – Section 12.13 – In Senior and Master failure to enter either rough cover, water, ice, mud, or any other situation involving unpleasant or difficult going for the dog, after having been told to do so several times, is sufficient cause to grade the dog “0” in perseverance.</a:t>
            </a:r>
          </a:p>
          <a:p>
            <a:endParaRPr lang="en-CA" dirty="0"/>
          </a:p>
          <a:p>
            <a:r>
              <a:rPr lang="en-CA" b="1" i="1" dirty="0" smtClean="0"/>
              <a:t>Section 9.3.4:</a:t>
            </a:r>
          </a:p>
          <a:p>
            <a:r>
              <a:rPr lang="en-CA" b="1" i="1" dirty="0" smtClean="0"/>
              <a:t>“Dogs that switch shall be scored “0” in perseverance and cannot receive a qualifying score.”</a:t>
            </a:r>
          </a:p>
          <a:p>
            <a:endParaRPr lang="en-CA" b="1" i="1" dirty="0"/>
          </a:p>
          <a:p>
            <a:r>
              <a:rPr lang="en-CA" b="1" i="1" u="sng" dirty="0" smtClean="0"/>
              <a:t>Discussion </a:t>
            </a:r>
            <a:r>
              <a:rPr lang="en-CA" b="1" i="1" dirty="0" smtClean="0"/>
              <a:t>should take place on the influence of tightness of marks on switching (first bird picked up, dog sent to second area of fall, can’t find it, goes back to first mark.  Is this a switch if marks are tight?  This should be discussed by judges before evaluations begin.</a:t>
            </a:r>
          </a:p>
          <a:p>
            <a:endParaRPr lang="en-CA" b="1" i="1" dirty="0" smtClean="0"/>
          </a:p>
          <a:p>
            <a:r>
              <a:rPr lang="en-CA" dirty="0" smtClean="0"/>
              <a:t>“Blinking” a bird is a failure to pick up a bird leaving it after making the find.  Judges should confer when there is a question of a dog blinking a bird.</a:t>
            </a:r>
            <a:endParaRPr lang="en-CA" dirty="0"/>
          </a:p>
        </p:txBody>
      </p:sp>
      <p:sp>
        <p:nvSpPr>
          <p:cNvPr id="4" name="Slide Number Placeholder 3"/>
          <p:cNvSpPr>
            <a:spLocks noGrp="1"/>
          </p:cNvSpPr>
          <p:nvPr>
            <p:ph type="sldNum" sz="quarter" idx="10"/>
          </p:nvPr>
        </p:nvSpPr>
        <p:spPr/>
        <p:txBody>
          <a:bodyPr/>
          <a:lstStyle/>
          <a:p>
            <a:fld id="{0C4B30E7-2CD3-42AD-9831-CCCBCF880C6F}" type="slidenum">
              <a:rPr lang="en-CA" smtClean="0"/>
              <a:t>36</a:t>
            </a:fld>
            <a:endParaRPr lang="en-CA"/>
          </a:p>
        </p:txBody>
      </p:sp>
    </p:spTree>
    <p:extLst>
      <p:ext uri="{BB962C8B-B14F-4D97-AF65-F5344CB8AC3E}">
        <p14:creationId xmlns:p14="http://schemas.microsoft.com/office/powerpoint/2010/main" val="27785210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i="1" u="sng" dirty="0" smtClean="0"/>
              <a:t>Discussion </a:t>
            </a:r>
            <a:r>
              <a:rPr lang="en-CA" b="1" i="1" dirty="0" smtClean="0"/>
              <a:t>could take place on what could be defined as “extenuating circumstances” against Minor Faults on a pop.</a:t>
            </a:r>
            <a:endParaRPr lang="en-CA" b="1" i="1" dirty="0"/>
          </a:p>
        </p:txBody>
      </p:sp>
      <p:sp>
        <p:nvSpPr>
          <p:cNvPr id="4" name="Slide Number Placeholder 3"/>
          <p:cNvSpPr>
            <a:spLocks noGrp="1"/>
          </p:cNvSpPr>
          <p:nvPr>
            <p:ph type="sldNum" sz="quarter" idx="10"/>
          </p:nvPr>
        </p:nvSpPr>
        <p:spPr/>
        <p:txBody>
          <a:bodyPr/>
          <a:lstStyle/>
          <a:p>
            <a:fld id="{0C4B30E7-2CD3-42AD-9831-CCCBCF880C6F}" type="slidenum">
              <a:rPr lang="en-CA" smtClean="0"/>
              <a:t>37</a:t>
            </a:fld>
            <a:endParaRPr lang="en-CA"/>
          </a:p>
        </p:txBody>
      </p:sp>
    </p:spTree>
    <p:extLst>
      <p:ext uri="{BB962C8B-B14F-4D97-AF65-F5344CB8AC3E}">
        <p14:creationId xmlns:p14="http://schemas.microsoft.com/office/powerpoint/2010/main" val="5381785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Trainability</a:t>
            </a:r>
          </a:p>
          <a:p>
            <a:endParaRPr lang="en-CA" dirty="0"/>
          </a:p>
          <a:p>
            <a:pPr marL="171450" indent="-171450">
              <a:buFont typeface="Arial" panose="020B0604020202020204" pitchFamily="34" charset="0"/>
              <a:buChar char="•"/>
            </a:pPr>
            <a:r>
              <a:rPr lang="en-CA" dirty="0" smtClean="0"/>
              <a:t>Trainability score will vary with both the nature of the test being scored and the extent to which a dog might be unresponsive.  Before scoring a dog lower on trainability for its failure to stop promptly at a whistle, judges should determine whether the wind, cover or the distance seriously interfered with the dog’s ability to hear its handler.  In general, the response displayed should be considered in its entirety; an occasional failure to take and hold a direction may affect a trainability score only slightly, if offset by several other very good responses.</a:t>
            </a:r>
          </a:p>
          <a:p>
            <a:endParaRPr lang="en-CA" dirty="0"/>
          </a:p>
          <a:p>
            <a:pPr marL="171450" indent="-171450">
              <a:buFont typeface="Arial" panose="020B0604020202020204" pitchFamily="34" charset="0"/>
              <a:buChar char="•"/>
            </a:pPr>
            <a:r>
              <a:rPr lang="en-CA" dirty="0" smtClean="0"/>
              <a:t>To the extent that a dog might not receive a qualifying score, a trainability score must reflect repeated and willful disobedience of the handler’s orders.  In addition, but to a lesser extent, a trainability score must show that, after taking the proper direction, the dog did not continue on it as far as the hander desired.  Stopping voluntarily to look back for direction, in an isolated instance, may warrant a moderate or slight lowering of a trainability score, but frequent stopping can result in a zero (0) score.</a:t>
            </a:r>
            <a:endParaRPr lang="en-CA" dirty="0"/>
          </a:p>
        </p:txBody>
      </p:sp>
      <p:sp>
        <p:nvSpPr>
          <p:cNvPr id="4" name="Slide Number Placeholder 3"/>
          <p:cNvSpPr>
            <a:spLocks noGrp="1"/>
          </p:cNvSpPr>
          <p:nvPr>
            <p:ph type="sldNum" sz="quarter" idx="10"/>
          </p:nvPr>
        </p:nvSpPr>
        <p:spPr/>
        <p:txBody>
          <a:bodyPr/>
          <a:lstStyle/>
          <a:p>
            <a:fld id="{0C4B30E7-2CD3-42AD-9831-CCCBCF880C6F}" type="slidenum">
              <a:rPr lang="en-CA" smtClean="0"/>
              <a:t>38</a:t>
            </a:fld>
            <a:endParaRPr lang="en-CA"/>
          </a:p>
        </p:txBody>
      </p:sp>
    </p:spTree>
    <p:extLst>
      <p:ext uri="{BB962C8B-B14F-4D97-AF65-F5344CB8AC3E}">
        <p14:creationId xmlns:p14="http://schemas.microsoft.com/office/powerpoint/2010/main" val="14059520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Steadiness</a:t>
            </a:r>
          </a:p>
          <a:p>
            <a:endParaRPr lang="en-CA" dirty="0" smtClean="0"/>
          </a:p>
          <a:p>
            <a:pPr marL="171450" indent="-171450">
              <a:buFont typeface="Arial" panose="020B0604020202020204" pitchFamily="34" charset="0"/>
              <a:buChar char="•"/>
            </a:pPr>
            <a:r>
              <a:rPr lang="en-CA" dirty="0" smtClean="0"/>
              <a:t>In a Master hunt test the handlers of the working and honouring dogs should remain silent from the time the first shot is fired until the dog is released by the judge.  </a:t>
            </a:r>
          </a:p>
          <a:p>
            <a:pPr marL="171450" indent="-171450">
              <a:buFont typeface="Arial" panose="020B0604020202020204" pitchFamily="34" charset="0"/>
              <a:buChar char="•"/>
            </a:pPr>
            <a:r>
              <a:rPr lang="en-CA" dirty="0" smtClean="0"/>
              <a:t>However, the handler may very quietly give an occasional command to facilitate a difficult-to-see mark without incurring a penalty.  </a:t>
            </a:r>
          </a:p>
          <a:p>
            <a:pPr marL="171450" indent="-171450">
              <a:buFont typeface="Arial" panose="020B0604020202020204" pitchFamily="34" charset="0"/>
              <a:buChar char="•"/>
            </a:pPr>
            <a:r>
              <a:rPr lang="en-CA" dirty="0" smtClean="0"/>
              <a:t>Any speaking to the dog once the first shot is fired detracts from a perfect performance and must be reflected in the trainability score.  </a:t>
            </a:r>
          </a:p>
          <a:p>
            <a:pPr marL="171450" indent="-171450">
              <a:buFont typeface="Arial" panose="020B0604020202020204" pitchFamily="34" charset="0"/>
              <a:buChar char="•"/>
            </a:pPr>
            <a:r>
              <a:rPr lang="en-CA" dirty="0" smtClean="0"/>
              <a:t>Repeatedly speaking to the dog within one series or during more than one series indicates either an undesirable lack of steadiness or a lack of marking ability and must be scored “0”. </a:t>
            </a:r>
          </a:p>
          <a:p>
            <a:pPr marL="171450" indent="-171450">
              <a:buFont typeface="Arial" panose="020B0604020202020204" pitchFamily="34" charset="0"/>
              <a:buChar char="•"/>
            </a:pPr>
            <a:r>
              <a:rPr lang="en-CA" dirty="0" smtClean="0"/>
              <a:t>A handler may speak quietly to his dog to prevent forward motion but repetition of this fault will necessitate a “0” in trainability.  </a:t>
            </a:r>
          </a:p>
          <a:p>
            <a:pPr marL="171450" indent="-171450">
              <a:buFont typeface="Arial" panose="020B0604020202020204" pitchFamily="34" charset="0"/>
              <a:buChar char="•"/>
            </a:pPr>
            <a:r>
              <a:rPr lang="en-CA" dirty="0" smtClean="0"/>
              <a:t>At any time, if the judges deem the handler to be loud or intimidating, the score will be scored “0”.</a:t>
            </a:r>
          </a:p>
          <a:p>
            <a:endParaRPr lang="en-CA" dirty="0" smtClean="0"/>
          </a:p>
          <a:p>
            <a:pPr marL="171450" indent="-171450">
              <a:buFontTx/>
              <a:buChar char="-"/>
            </a:pPr>
            <a:r>
              <a:rPr lang="en-CA" dirty="0" smtClean="0"/>
              <a:t>Section 12.6 (c)</a:t>
            </a:r>
          </a:p>
          <a:p>
            <a:endParaRPr lang="en-CA" dirty="0"/>
          </a:p>
          <a:p>
            <a:r>
              <a:rPr lang="en-CA" b="1" i="1" u="sng" dirty="0" smtClean="0"/>
              <a:t>Discussion</a:t>
            </a:r>
            <a:r>
              <a:rPr lang="en-CA" b="1" i="1" dirty="0" smtClean="0"/>
              <a:t> could take place on what constitutes an allowable “controlled break” on the flush in Master.  </a:t>
            </a:r>
            <a:endParaRPr lang="en-CA" b="1" i="1" dirty="0"/>
          </a:p>
        </p:txBody>
      </p:sp>
      <p:sp>
        <p:nvSpPr>
          <p:cNvPr id="4" name="Slide Number Placeholder 3"/>
          <p:cNvSpPr>
            <a:spLocks noGrp="1"/>
          </p:cNvSpPr>
          <p:nvPr>
            <p:ph type="sldNum" sz="quarter" idx="10"/>
          </p:nvPr>
        </p:nvSpPr>
        <p:spPr/>
        <p:txBody>
          <a:bodyPr/>
          <a:lstStyle/>
          <a:p>
            <a:fld id="{0C4B30E7-2CD3-42AD-9831-CCCBCF880C6F}" type="slidenum">
              <a:rPr lang="en-CA" smtClean="0"/>
              <a:t>39</a:t>
            </a:fld>
            <a:endParaRPr lang="en-CA"/>
          </a:p>
        </p:txBody>
      </p:sp>
    </p:spTree>
    <p:extLst>
      <p:ext uri="{BB962C8B-B14F-4D97-AF65-F5344CB8AC3E}">
        <p14:creationId xmlns:p14="http://schemas.microsoft.com/office/powerpoint/2010/main" val="17931560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C4B30E7-2CD3-42AD-9831-CCCBCF880C6F}" type="slidenum">
              <a:rPr lang="en-CA" smtClean="0"/>
              <a:t>40</a:t>
            </a:fld>
            <a:endParaRPr lang="en-CA"/>
          </a:p>
        </p:txBody>
      </p:sp>
    </p:spTree>
    <p:extLst>
      <p:ext uri="{BB962C8B-B14F-4D97-AF65-F5344CB8AC3E}">
        <p14:creationId xmlns:p14="http://schemas.microsoft.com/office/powerpoint/2010/main" val="3747782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5327" y="4480004"/>
            <a:ext cx="5642610" cy="4639042"/>
          </a:xfrm>
        </p:spPr>
        <p:txBody>
          <a:bodyPr/>
          <a:lstStyle/>
          <a:p>
            <a:r>
              <a:rPr lang="en-CA" b="1" dirty="0" smtClean="0"/>
              <a:t>Break</a:t>
            </a:r>
          </a:p>
          <a:p>
            <a:pPr marL="171450" indent="-171450">
              <a:buFont typeface="Arial" panose="020B0604020202020204" pitchFamily="34" charset="0"/>
              <a:buChar char="•"/>
            </a:pPr>
            <a:r>
              <a:rPr lang="en-CA" dirty="0" smtClean="0"/>
              <a:t>A break occurs when a dog makes a movement which, in the opinion of the judges, indicates a deliberate intent to retrieve without having been ordered to do so, and cannot be brought under control by the handler</a:t>
            </a:r>
          </a:p>
          <a:p>
            <a:pPr marL="171450" indent="-171450">
              <a:buFontTx/>
              <a:buChar char="-"/>
            </a:pPr>
            <a:endParaRPr lang="en-CA" dirty="0"/>
          </a:p>
          <a:p>
            <a:r>
              <a:rPr lang="en-CA" b="1" dirty="0" smtClean="0"/>
              <a:t>Controlled break</a:t>
            </a:r>
          </a:p>
          <a:p>
            <a:pPr marL="171450" indent="-171450">
              <a:buFont typeface="Arial" panose="020B0604020202020204" pitchFamily="34" charset="0"/>
              <a:buChar char="•"/>
            </a:pPr>
            <a:r>
              <a:rPr lang="en-CA" dirty="0" smtClean="0"/>
              <a:t>Controlled break is when a dog leaves before being sent but is quickly brought under control by verbal command or whistle and returns to the handler</a:t>
            </a:r>
          </a:p>
          <a:p>
            <a:pPr marL="171450" indent="-171450">
              <a:buFont typeface="Arial" panose="020B0604020202020204" pitchFamily="34" charset="0"/>
              <a:buChar char="•"/>
            </a:pPr>
            <a:endParaRPr lang="en-CA" dirty="0"/>
          </a:p>
          <a:p>
            <a:r>
              <a:rPr lang="en-CA" b="1" i="1" u="sng" dirty="0" smtClean="0"/>
              <a:t>Discussion</a:t>
            </a:r>
            <a:r>
              <a:rPr lang="en-CA" b="1" i="1" dirty="0" smtClean="0"/>
              <a:t> should take place at this time on controlled breaks.  Controlled break can also occur when the dog stops on its own without handler communicating verbally.  If the dog is watching the marks, leaves the handler’s side stops a few feet or more without handler saying sit of whistling, this is a controlled break.  Controlled breaks are only while marks are going down or in Master on the sit to flush.</a:t>
            </a:r>
          </a:p>
          <a:p>
            <a:endParaRPr lang="en-CA" b="1" i="1" dirty="0"/>
          </a:p>
          <a:p>
            <a:r>
              <a:rPr lang="en-CA" b="1" dirty="0" smtClean="0"/>
              <a:t>Creeping</a:t>
            </a:r>
          </a:p>
          <a:p>
            <a:pPr marL="171450" indent="-171450">
              <a:buFont typeface="Arial" panose="020B0604020202020204" pitchFamily="34" charset="0"/>
              <a:buChar char="•"/>
            </a:pPr>
            <a:r>
              <a:rPr lang="en-CA" dirty="0" smtClean="0"/>
              <a:t>Creeping is considered as leaving the handler on a tentative yet excited basis, short of leaving completely to retrieve the bird, or waiting to be sent to retrieve.  General unsteadiness short of breaking:</a:t>
            </a:r>
          </a:p>
          <a:p>
            <a:pPr marL="628650" lvl="1" indent="-171450">
              <a:buFont typeface="Arial" panose="020B0604020202020204" pitchFamily="34" charset="0"/>
              <a:buChar char="•"/>
            </a:pPr>
            <a:r>
              <a:rPr lang="en-CA" dirty="0" smtClean="0"/>
              <a:t>Creeping can be a safety issue in a real hunting situation.</a:t>
            </a:r>
          </a:p>
          <a:p>
            <a:pPr marL="628650" lvl="1" indent="-171450">
              <a:buFont typeface="Arial" panose="020B0604020202020204" pitchFamily="34" charset="0"/>
              <a:buChar char="•"/>
            </a:pPr>
            <a:r>
              <a:rPr lang="en-CA" dirty="0" smtClean="0"/>
              <a:t>As a guide in their instructions to participants, judges may wish to use a hypothetical creep line of “no creeping beyond the end of the gun barrel”.</a:t>
            </a:r>
            <a:endParaRPr lang="en-CA" dirty="0"/>
          </a:p>
        </p:txBody>
      </p:sp>
      <p:sp>
        <p:nvSpPr>
          <p:cNvPr id="4" name="Slide Number Placeholder 3"/>
          <p:cNvSpPr>
            <a:spLocks noGrp="1"/>
          </p:cNvSpPr>
          <p:nvPr>
            <p:ph type="sldNum" sz="quarter" idx="10"/>
          </p:nvPr>
        </p:nvSpPr>
        <p:spPr/>
        <p:txBody>
          <a:bodyPr/>
          <a:lstStyle/>
          <a:p>
            <a:fld id="{0C4B30E7-2CD3-42AD-9831-CCCBCF880C6F}" type="slidenum">
              <a:rPr lang="en-CA" smtClean="0"/>
              <a:t>4</a:t>
            </a:fld>
            <a:endParaRPr lang="en-CA"/>
          </a:p>
        </p:txBody>
      </p:sp>
    </p:spTree>
    <p:extLst>
      <p:ext uri="{BB962C8B-B14F-4D97-AF65-F5344CB8AC3E}">
        <p14:creationId xmlns:p14="http://schemas.microsoft.com/office/powerpoint/2010/main" val="7436732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Control</a:t>
            </a:r>
          </a:p>
          <a:p>
            <a:endParaRPr lang="en-CA" dirty="0"/>
          </a:p>
          <a:p>
            <a:pPr marL="171450" indent="-171450">
              <a:buFont typeface="Arial" panose="020B0604020202020204" pitchFamily="34" charset="0"/>
              <a:buChar char="•"/>
            </a:pPr>
            <a:r>
              <a:rPr lang="en-CA" dirty="0" smtClean="0"/>
              <a:t>In Senior and Master, includes walking tractably at heel, off lead, assuming and staying I n any designated position on line, as well as remaining quietly on line beside the handler after delivery of the bird.</a:t>
            </a:r>
          </a:p>
          <a:p>
            <a:pPr marL="171450" indent="-171450">
              <a:buFont typeface="Arial" panose="020B0604020202020204" pitchFamily="34" charset="0"/>
              <a:buChar char="•"/>
            </a:pPr>
            <a:r>
              <a:rPr lang="en-CA" dirty="0" smtClean="0"/>
              <a:t>When called, a dog should return promptly to its handler.</a:t>
            </a:r>
          </a:p>
          <a:p>
            <a:pPr marL="171450" indent="-171450">
              <a:buFont typeface="Arial" panose="020B0604020202020204" pitchFamily="34" charset="0"/>
              <a:buChar char="•"/>
            </a:pPr>
            <a:r>
              <a:rPr lang="en-CA" dirty="0" smtClean="0"/>
              <a:t>Except for extraordinary circumstances, noisy or frequent restraining of a dog on line by its handler is sufficient cause not to award a qualifying score in Senior and Master. </a:t>
            </a:r>
          </a:p>
          <a:p>
            <a:pPr marL="171450" indent="-171450">
              <a:buFont typeface="Arial" panose="020B0604020202020204" pitchFamily="34" charset="0"/>
              <a:buChar char="•"/>
            </a:pPr>
            <a:r>
              <a:rPr lang="en-CA" dirty="0" smtClean="0"/>
              <a:t>In less flagrant instances, the trainability score should correspond to the extent that the dog might be deemed to be out of control.</a:t>
            </a:r>
            <a:endParaRPr lang="en-CA" dirty="0"/>
          </a:p>
        </p:txBody>
      </p:sp>
      <p:sp>
        <p:nvSpPr>
          <p:cNvPr id="4" name="Slide Number Placeholder 3"/>
          <p:cNvSpPr>
            <a:spLocks noGrp="1"/>
          </p:cNvSpPr>
          <p:nvPr>
            <p:ph type="sldNum" sz="quarter" idx="10"/>
          </p:nvPr>
        </p:nvSpPr>
        <p:spPr/>
        <p:txBody>
          <a:bodyPr/>
          <a:lstStyle/>
          <a:p>
            <a:fld id="{0C4B30E7-2CD3-42AD-9831-CCCBCF880C6F}" type="slidenum">
              <a:rPr lang="en-CA" smtClean="0"/>
              <a:t>41</a:t>
            </a:fld>
            <a:endParaRPr lang="en-CA"/>
          </a:p>
        </p:txBody>
      </p:sp>
    </p:spTree>
    <p:extLst>
      <p:ext uri="{BB962C8B-B14F-4D97-AF65-F5344CB8AC3E}">
        <p14:creationId xmlns:p14="http://schemas.microsoft.com/office/powerpoint/2010/main" val="32687540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5327" y="4480004"/>
            <a:ext cx="5845640" cy="4711050"/>
          </a:xfrm>
        </p:spPr>
        <p:txBody>
          <a:bodyPr/>
          <a:lstStyle/>
          <a:p>
            <a:r>
              <a:rPr lang="en-CA" dirty="0" smtClean="0"/>
              <a:t> Response</a:t>
            </a:r>
          </a:p>
          <a:p>
            <a:pPr marL="171450" indent="-171450">
              <a:buFont typeface="Arial" panose="020B0604020202020204" pitchFamily="34" charset="0"/>
              <a:buChar char="•"/>
            </a:pPr>
            <a:endParaRPr lang="en-CA" dirty="0" smtClean="0"/>
          </a:p>
          <a:p>
            <a:pPr marL="171450" indent="-171450">
              <a:buFont typeface="Arial" panose="020B0604020202020204" pitchFamily="34" charset="0"/>
              <a:buChar char="•"/>
            </a:pPr>
            <a:r>
              <a:rPr lang="en-CA" dirty="0" smtClean="0"/>
              <a:t>A dog should respond to direction and continue on until it either makes the find, or until stopped by its handler and given a new direction.  Lower scores, even to the extent of grading a dog zero on trainability, based on a lack of response, may be the result of the following:</a:t>
            </a:r>
          </a:p>
          <a:p>
            <a:pPr marL="628650" lvl="1" indent="-171450">
              <a:buFont typeface="Arial" panose="020B0604020202020204" pitchFamily="34" charset="0"/>
              <a:buChar char="•"/>
            </a:pPr>
            <a:r>
              <a:rPr lang="en-CA" dirty="0" smtClean="0"/>
              <a:t>Not taking the direction originally given by the handler </a:t>
            </a:r>
          </a:p>
          <a:p>
            <a:pPr marL="628650" lvl="1" indent="-171450">
              <a:buFont typeface="Arial" panose="020B0604020202020204" pitchFamily="34" charset="0"/>
              <a:buChar char="•"/>
            </a:pPr>
            <a:r>
              <a:rPr lang="en-CA" dirty="0" smtClean="0"/>
              <a:t>Not continuing in that direction for a considerable distance </a:t>
            </a:r>
          </a:p>
          <a:p>
            <a:pPr marL="628650" lvl="1" indent="-171450">
              <a:buFont typeface="Arial" panose="020B0604020202020204" pitchFamily="34" charset="0"/>
              <a:buChar char="•"/>
            </a:pPr>
            <a:r>
              <a:rPr lang="en-CA" dirty="0" smtClean="0"/>
              <a:t>Failure to stop promptly and popping up and looking back for direction</a:t>
            </a:r>
          </a:p>
          <a:p>
            <a:pPr marL="628650" lvl="1" indent="-171450">
              <a:buFont typeface="Arial" panose="020B0604020202020204" pitchFamily="34" charset="0"/>
              <a:buChar char="•"/>
            </a:pPr>
            <a:r>
              <a:rPr lang="en-CA" dirty="0" smtClean="0"/>
              <a:t>Failure to stop promptly and look to the handler when signalled</a:t>
            </a:r>
          </a:p>
          <a:p>
            <a:pPr marL="628650" lvl="1" indent="-171450">
              <a:buFont typeface="Arial" panose="020B0604020202020204" pitchFamily="34" charset="0"/>
              <a:buChar char="•"/>
            </a:pPr>
            <a:r>
              <a:rPr lang="en-CA" dirty="0" smtClean="0"/>
              <a:t>Failure to take a new direction when given</a:t>
            </a:r>
          </a:p>
          <a:p>
            <a:pPr marL="628650" lvl="1" indent="-171450">
              <a:buFont typeface="Arial" panose="020B0604020202020204" pitchFamily="34" charset="0"/>
              <a:buChar char="•"/>
            </a:pPr>
            <a:r>
              <a:rPr lang="en-CA" dirty="0" smtClean="0"/>
              <a:t>Failure to continue in that new direction for a considerable distance</a:t>
            </a:r>
          </a:p>
          <a:p>
            <a:pPr marL="171450" indent="-171450">
              <a:buFont typeface="Arial" panose="020B0604020202020204" pitchFamily="34" charset="0"/>
              <a:buChar char="•"/>
            </a:pPr>
            <a:endParaRPr lang="en-CA" dirty="0"/>
          </a:p>
          <a:p>
            <a:r>
              <a:rPr lang="en-CA" b="1" i="1" u="sng" dirty="0" smtClean="0"/>
              <a:t>Discuss </a:t>
            </a:r>
            <a:r>
              <a:rPr lang="en-CA" b="1" i="1" dirty="0" smtClean="0"/>
              <a:t>how judging of Senior and Master should differ in terms of nature and number of cast refusals.</a:t>
            </a:r>
          </a:p>
          <a:p>
            <a:endParaRPr lang="en-CA" dirty="0"/>
          </a:p>
          <a:p>
            <a:r>
              <a:rPr lang="en-CA" b="1" i="1" u="sng" dirty="0" smtClean="0"/>
              <a:t>Discuss</a:t>
            </a:r>
            <a:r>
              <a:rPr lang="en-CA" b="1" i="1" dirty="0" smtClean="0"/>
              <a:t> what additional factors may result in lower scores or “0”.</a:t>
            </a:r>
          </a:p>
          <a:p>
            <a:endParaRPr lang="en-CA" dirty="0"/>
          </a:p>
          <a:p>
            <a:r>
              <a:rPr lang="en-CA" b="1" i="1" u="sng" dirty="0" smtClean="0"/>
              <a:t>Discuss</a:t>
            </a:r>
            <a:r>
              <a:rPr lang="en-CA" b="1" i="1" dirty="0" smtClean="0"/>
              <a:t> what valid mitigating circumstances could exist that result in refusals.</a:t>
            </a:r>
          </a:p>
          <a:p>
            <a:pPr marL="171450" indent="-171450">
              <a:buFont typeface="Arial" panose="020B0604020202020204" pitchFamily="34" charset="0"/>
              <a:buChar char="•"/>
            </a:pPr>
            <a:r>
              <a:rPr lang="en-CA" b="1" i="1" dirty="0" smtClean="0"/>
              <a:t>Weather conditions can play a huge part in mitigating circumstances and some land/water that is available could cause issues.</a:t>
            </a:r>
          </a:p>
          <a:p>
            <a:pPr marL="171450" indent="-171450">
              <a:buFont typeface="Arial" panose="020B0604020202020204" pitchFamily="34" charset="0"/>
              <a:buChar char="•"/>
            </a:pPr>
            <a:r>
              <a:rPr lang="en-CA" b="1" i="1" dirty="0" smtClean="0"/>
              <a:t>Running through splash water sometimes causes dog to not hear commands/whistles</a:t>
            </a:r>
          </a:p>
          <a:p>
            <a:pPr marL="171450" indent="-171450">
              <a:buFont typeface="Arial" panose="020B0604020202020204" pitchFamily="34" charset="0"/>
              <a:buChar char="•"/>
            </a:pPr>
            <a:endParaRPr lang="en-CA" dirty="0"/>
          </a:p>
          <a:p>
            <a:r>
              <a:rPr lang="en-CA" b="1" i="1" u="sng" dirty="0" smtClean="0"/>
              <a:t>Discuss</a:t>
            </a:r>
            <a:r>
              <a:rPr lang="en-CA" b="1" i="1" dirty="0" smtClean="0"/>
              <a:t> what extenuating circumstances could exist if the dog refuses, pops, stops, and looks back for direction on a blind retrieve.</a:t>
            </a:r>
          </a:p>
          <a:p>
            <a:endParaRPr lang="en-CA" dirty="0"/>
          </a:p>
          <a:p>
            <a:endParaRPr lang="en-CA" dirty="0"/>
          </a:p>
        </p:txBody>
      </p:sp>
      <p:sp>
        <p:nvSpPr>
          <p:cNvPr id="4" name="Slide Number Placeholder 3"/>
          <p:cNvSpPr>
            <a:spLocks noGrp="1"/>
          </p:cNvSpPr>
          <p:nvPr>
            <p:ph type="sldNum" sz="quarter" idx="10"/>
          </p:nvPr>
        </p:nvSpPr>
        <p:spPr/>
        <p:txBody>
          <a:bodyPr/>
          <a:lstStyle/>
          <a:p>
            <a:fld id="{0C4B30E7-2CD3-42AD-9831-CCCBCF880C6F}" type="slidenum">
              <a:rPr lang="en-CA" smtClean="0"/>
              <a:t>42</a:t>
            </a:fld>
            <a:endParaRPr lang="en-CA"/>
          </a:p>
        </p:txBody>
      </p:sp>
    </p:spTree>
    <p:extLst>
      <p:ext uri="{BB962C8B-B14F-4D97-AF65-F5344CB8AC3E}">
        <p14:creationId xmlns:p14="http://schemas.microsoft.com/office/powerpoint/2010/main" val="2984567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5327" y="4480004"/>
            <a:ext cx="5642610" cy="4711050"/>
          </a:xfrm>
        </p:spPr>
        <p:txBody>
          <a:bodyPr/>
          <a:lstStyle/>
          <a:p>
            <a:r>
              <a:rPr lang="en-CA" dirty="0" smtClean="0"/>
              <a:t>Delivery</a:t>
            </a:r>
          </a:p>
          <a:p>
            <a:endParaRPr lang="en-CA" dirty="0"/>
          </a:p>
          <a:p>
            <a:pPr marL="171450" indent="-171450">
              <a:buFont typeface="Arial" panose="020B0604020202020204" pitchFamily="34" charset="0"/>
              <a:buChar char="•"/>
            </a:pPr>
            <a:r>
              <a:rPr lang="en-CA" dirty="0" smtClean="0"/>
              <a:t>A dog should not drop the bird before delivering it and should not freeze, or be unwilling to give it up.  </a:t>
            </a:r>
          </a:p>
          <a:p>
            <a:pPr marL="171450" indent="-171450">
              <a:buFont typeface="Arial" panose="020B0604020202020204" pitchFamily="34" charset="0"/>
              <a:buChar char="•"/>
            </a:pPr>
            <a:r>
              <a:rPr lang="en-CA" dirty="0" smtClean="0"/>
              <a:t>A dog should not jump after the bird once the handler has taken it.  </a:t>
            </a:r>
          </a:p>
          <a:p>
            <a:pPr marL="171450" indent="-171450">
              <a:buFont typeface="Arial" panose="020B0604020202020204" pitchFamily="34" charset="0"/>
              <a:buChar char="•"/>
            </a:pPr>
            <a:r>
              <a:rPr lang="en-CA" dirty="0" smtClean="0"/>
              <a:t>A faulty delivery may, depending on the nature of the test, range from a slight lowering of the trainability score for an isolated offense, to the withholding of a qualifying score for a severe freeze or “hard mouth”.</a:t>
            </a:r>
          </a:p>
        </p:txBody>
      </p:sp>
      <p:sp>
        <p:nvSpPr>
          <p:cNvPr id="4" name="Slide Number Placeholder 3"/>
          <p:cNvSpPr>
            <a:spLocks noGrp="1"/>
          </p:cNvSpPr>
          <p:nvPr>
            <p:ph type="sldNum" sz="quarter" idx="10"/>
          </p:nvPr>
        </p:nvSpPr>
        <p:spPr/>
        <p:txBody>
          <a:bodyPr/>
          <a:lstStyle/>
          <a:p>
            <a:fld id="{0C4B30E7-2CD3-42AD-9831-CCCBCF880C6F}" type="slidenum">
              <a:rPr lang="en-CA" smtClean="0"/>
              <a:t>43</a:t>
            </a:fld>
            <a:endParaRPr lang="en-CA"/>
          </a:p>
        </p:txBody>
      </p:sp>
    </p:spTree>
    <p:extLst>
      <p:ext uri="{BB962C8B-B14F-4D97-AF65-F5344CB8AC3E}">
        <p14:creationId xmlns:p14="http://schemas.microsoft.com/office/powerpoint/2010/main" val="16699908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C4B30E7-2CD3-42AD-9831-CCCBCF880C6F}" type="slidenum">
              <a:rPr lang="en-CA" smtClean="0"/>
              <a:t>44</a:t>
            </a:fld>
            <a:endParaRPr lang="en-CA"/>
          </a:p>
        </p:txBody>
      </p:sp>
    </p:spTree>
    <p:extLst>
      <p:ext uri="{BB962C8B-B14F-4D97-AF65-F5344CB8AC3E}">
        <p14:creationId xmlns:p14="http://schemas.microsoft.com/office/powerpoint/2010/main" val="31605765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C4B30E7-2CD3-42AD-9831-CCCBCF880C6F}" type="slidenum">
              <a:rPr lang="en-CA" smtClean="0"/>
              <a:t>45</a:t>
            </a:fld>
            <a:endParaRPr lang="en-CA"/>
          </a:p>
        </p:txBody>
      </p:sp>
    </p:spTree>
    <p:extLst>
      <p:ext uri="{BB962C8B-B14F-4D97-AF65-F5344CB8AC3E}">
        <p14:creationId xmlns:p14="http://schemas.microsoft.com/office/powerpoint/2010/main" val="27250823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C4B30E7-2CD3-42AD-9831-CCCBCF880C6F}" type="slidenum">
              <a:rPr lang="en-CA" smtClean="0"/>
              <a:t>46</a:t>
            </a:fld>
            <a:endParaRPr lang="en-CA"/>
          </a:p>
        </p:txBody>
      </p:sp>
    </p:spTree>
    <p:extLst>
      <p:ext uri="{BB962C8B-B14F-4D97-AF65-F5344CB8AC3E}">
        <p14:creationId xmlns:p14="http://schemas.microsoft.com/office/powerpoint/2010/main" val="397038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C4B30E7-2CD3-42AD-9831-CCCBCF880C6F}" type="slidenum">
              <a:rPr lang="en-CA" smtClean="0"/>
              <a:t>47</a:t>
            </a:fld>
            <a:endParaRPr lang="en-CA"/>
          </a:p>
        </p:txBody>
      </p:sp>
    </p:spTree>
    <p:extLst>
      <p:ext uri="{BB962C8B-B14F-4D97-AF65-F5344CB8AC3E}">
        <p14:creationId xmlns:p14="http://schemas.microsoft.com/office/powerpoint/2010/main" val="29532857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C4B30E7-2CD3-42AD-9831-CCCBCF880C6F}" type="slidenum">
              <a:rPr lang="en-CA" smtClean="0"/>
              <a:t>48</a:t>
            </a:fld>
            <a:endParaRPr lang="en-CA"/>
          </a:p>
        </p:txBody>
      </p:sp>
    </p:spTree>
    <p:extLst>
      <p:ext uri="{BB962C8B-B14F-4D97-AF65-F5344CB8AC3E}">
        <p14:creationId xmlns:p14="http://schemas.microsoft.com/office/powerpoint/2010/main" val="3715821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Popping</a:t>
            </a:r>
          </a:p>
          <a:p>
            <a:pPr marL="171450" indent="-171450">
              <a:buFont typeface="Arial" panose="020B0604020202020204" pitchFamily="34" charset="0"/>
              <a:buChar char="•"/>
            </a:pPr>
            <a:r>
              <a:rPr lang="en-CA" dirty="0" smtClean="0"/>
              <a:t>Popping is characterized as a voluntary stopping (without command) and looking back to the handler for direction.</a:t>
            </a:r>
          </a:p>
          <a:p>
            <a:pPr marL="171450" indent="-171450">
              <a:buFont typeface="Arial" panose="020B0604020202020204" pitchFamily="34" charset="0"/>
              <a:buChar char="•"/>
            </a:pPr>
            <a:endParaRPr lang="en-CA" dirty="0"/>
          </a:p>
          <a:p>
            <a:r>
              <a:rPr lang="en-CA" b="1" i="1" u="sng" dirty="0" smtClean="0"/>
              <a:t>Discussion</a:t>
            </a:r>
            <a:r>
              <a:rPr lang="en-CA" b="1" i="1" dirty="0" smtClean="0"/>
              <a:t> could take place at this point with regards to whether a pop also constitutes a dog running/moving forward but glances back.</a:t>
            </a:r>
            <a:endParaRPr lang="en-CA" b="1" i="1" dirty="0"/>
          </a:p>
        </p:txBody>
      </p:sp>
      <p:sp>
        <p:nvSpPr>
          <p:cNvPr id="4" name="Slide Number Placeholder 3"/>
          <p:cNvSpPr>
            <a:spLocks noGrp="1"/>
          </p:cNvSpPr>
          <p:nvPr>
            <p:ph type="sldNum" sz="quarter" idx="10"/>
          </p:nvPr>
        </p:nvSpPr>
        <p:spPr/>
        <p:txBody>
          <a:bodyPr/>
          <a:lstStyle/>
          <a:p>
            <a:fld id="{0C4B30E7-2CD3-42AD-9831-CCCBCF880C6F}" type="slidenum">
              <a:rPr lang="en-CA" smtClean="0"/>
              <a:t>5</a:t>
            </a:fld>
            <a:endParaRPr lang="en-CA"/>
          </a:p>
        </p:txBody>
      </p:sp>
    </p:spTree>
    <p:extLst>
      <p:ext uri="{BB962C8B-B14F-4D97-AF65-F5344CB8AC3E}">
        <p14:creationId xmlns:p14="http://schemas.microsoft.com/office/powerpoint/2010/main" val="2876136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Recast</a:t>
            </a:r>
          </a:p>
          <a:p>
            <a:pPr marL="171450" indent="-171450">
              <a:buFont typeface="Arial" panose="020B0604020202020204" pitchFamily="34" charset="0"/>
              <a:buChar char="•"/>
            </a:pPr>
            <a:r>
              <a:rPr lang="en-CA" dirty="0" smtClean="0"/>
              <a:t>Distance should be agreed upon by judges but is usually limited to 15 feet or 4.5 meters……</a:t>
            </a:r>
          </a:p>
          <a:p>
            <a:pPr marL="171450" indent="-171450">
              <a:buFont typeface="Arial" panose="020B0604020202020204" pitchFamily="34" charset="0"/>
              <a:buChar char="•"/>
            </a:pPr>
            <a:endParaRPr lang="en-CA" dirty="0"/>
          </a:p>
          <a:p>
            <a:r>
              <a:rPr lang="en-CA" b="1" i="1" u="sng" dirty="0" smtClean="0"/>
              <a:t>Discussion</a:t>
            </a:r>
            <a:r>
              <a:rPr lang="en-CA" b="1" i="1" dirty="0" smtClean="0"/>
              <a:t> could take place with regards to some of the grey areas around recasts and no-</a:t>
            </a:r>
            <a:r>
              <a:rPr lang="en-CA" b="1" i="1" dirty="0" err="1" smtClean="0"/>
              <a:t>gos</a:t>
            </a:r>
            <a:r>
              <a:rPr lang="en-CA" b="1" i="1" dirty="0" smtClean="0"/>
              <a:t>.  Did the dog hear the handler?  How should the dog be evaluated?</a:t>
            </a:r>
          </a:p>
          <a:p>
            <a:endParaRPr lang="en-CA" b="1" i="1" dirty="0"/>
          </a:p>
          <a:p>
            <a:r>
              <a:rPr lang="en-CA" b="1" dirty="0" smtClean="0"/>
              <a:t>Refusal</a:t>
            </a:r>
          </a:p>
          <a:p>
            <a:pPr marL="171450" indent="-171450">
              <a:buFont typeface="Arial" panose="020B0604020202020204" pitchFamily="34" charset="0"/>
              <a:buChar char="•"/>
            </a:pPr>
            <a:r>
              <a:rPr lang="en-CA" dirty="0" smtClean="0"/>
              <a:t>Refusal is disregard of a command. Failure to stop and look to the handler when signalled, failure to continue in that new direction for a “considerable” distance constitutes refusal. Not coming when called is as bad as not going when sent.</a:t>
            </a:r>
          </a:p>
          <a:p>
            <a:endParaRPr lang="en-CA" dirty="0" smtClean="0"/>
          </a:p>
          <a:p>
            <a:r>
              <a:rPr lang="en-CA" b="1" i="1" u="sng" dirty="0" smtClean="0"/>
              <a:t>Discussion</a:t>
            </a:r>
            <a:r>
              <a:rPr lang="en-CA" b="1" i="1" dirty="0" smtClean="0"/>
              <a:t> could take place at this point with regards to what is considered as a “considerable” distance – 3 feet, 5 feet, 10 feet?</a:t>
            </a:r>
          </a:p>
          <a:p>
            <a:endParaRPr lang="en-CA" dirty="0"/>
          </a:p>
        </p:txBody>
      </p:sp>
      <p:sp>
        <p:nvSpPr>
          <p:cNvPr id="4" name="Slide Number Placeholder 3"/>
          <p:cNvSpPr>
            <a:spLocks noGrp="1"/>
          </p:cNvSpPr>
          <p:nvPr>
            <p:ph type="sldNum" sz="quarter" idx="10"/>
          </p:nvPr>
        </p:nvSpPr>
        <p:spPr/>
        <p:txBody>
          <a:bodyPr/>
          <a:lstStyle/>
          <a:p>
            <a:fld id="{0C4B30E7-2CD3-42AD-9831-CCCBCF880C6F}" type="slidenum">
              <a:rPr lang="en-CA" smtClean="0"/>
              <a:t>6</a:t>
            </a:fld>
            <a:endParaRPr lang="en-CA"/>
          </a:p>
        </p:txBody>
      </p:sp>
    </p:spTree>
    <p:extLst>
      <p:ext uri="{BB962C8B-B14F-4D97-AF65-F5344CB8AC3E}">
        <p14:creationId xmlns:p14="http://schemas.microsoft.com/office/powerpoint/2010/main" val="3261186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0488" y="1125538"/>
            <a:ext cx="4189412" cy="3141662"/>
          </a:xfrm>
        </p:spPr>
      </p:sp>
      <p:sp>
        <p:nvSpPr>
          <p:cNvPr id="3" name="Notes Placeholder 2"/>
          <p:cNvSpPr>
            <a:spLocks noGrp="1"/>
          </p:cNvSpPr>
          <p:nvPr>
            <p:ph type="body" idx="1"/>
          </p:nvPr>
        </p:nvSpPr>
        <p:spPr/>
        <p:txBody>
          <a:bodyPr/>
          <a:lstStyle/>
          <a:p>
            <a:r>
              <a:rPr lang="en-CA" dirty="0" smtClean="0"/>
              <a:t>The blinds may be run as a double blind, one placed on land and one placed on water.</a:t>
            </a:r>
          </a:p>
          <a:p>
            <a:endParaRPr lang="en-CA" dirty="0"/>
          </a:p>
          <a:p>
            <a:r>
              <a:rPr lang="en-CA" dirty="0" smtClean="0"/>
              <a:t>In the Upland potion of the test, the dog may be urged to hunt or handled to maintain his range and position.  The bird(s) must be placed in cover within the test area.  When located, the birds must be retrieved by the dog to the handler.  Dead birds shall be used.</a:t>
            </a:r>
          </a:p>
          <a:p>
            <a:r>
              <a:rPr lang="en-CA" dirty="0" smtClean="0"/>
              <a:t>- 9.2.1(e)</a:t>
            </a:r>
            <a:endParaRPr lang="en-CA" dirty="0"/>
          </a:p>
        </p:txBody>
      </p:sp>
      <p:sp>
        <p:nvSpPr>
          <p:cNvPr id="4" name="Slide Number Placeholder 3"/>
          <p:cNvSpPr>
            <a:spLocks noGrp="1"/>
          </p:cNvSpPr>
          <p:nvPr>
            <p:ph type="sldNum" sz="quarter" idx="10"/>
          </p:nvPr>
        </p:nvSpPr>
        <p:spPr/>
        <p:txBody>
          <a:bodyPr/>
          <a:lstStyle/>
          <a:p>
            <a:fld id="{0C4B30E7-2CD3-42AD-9831-CCCBCF880C6F}" type="slidenum">
              <a:rPr lang="en-CA" smtClean="0"/>
              <a:t>7</a:t>
            </a:fld>
            <a:endParaRPr lang="en-CA"/>
          </a:p>
        </p:txBody>
      </p:sp>
    </p:spTree>
    <p:extLst>
      <p:ext uri="{BB962C8B-B14F-4D97-AF65-F5344CB8AC3E}">
        <p14:creationId xmlns:p14="http://schemas.microsoft.com/office/powerpoint/2010/main" val="509117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u="sng" dirty="0" smtClean="0"/>
              <a:t>Discussion</a:t>
            </a:r>
            <a:r>
              <a:rPr lang="en-CA" b="1" dirty="0" smtClean="0"/>
              <a:t> can take place on what </a:t>
            </a:r>
            <a:r>
              <a:rPr lang="en-CA" b="1" dirty="0"/>
              <a:t>diversion shots/birds are and why they are part of the tests.  Also, why diversion shots can be used at Senior but not diversion birds. </a:t>
            </a:r>
            <a:endParaRPr lang="en-CA" b="1" dirty="0" smtClean="0"/>
          </a:p>
          <a:p>
            <a:endParaRPr lang="en-CA" b="1" dirty="0"/>
          </a:p>
          <a:p>
            <a:r>
              <a:rPr lang="en-CA" dirty="0"/>
              <a:t>Diversions</a:t>
            </a:r>
          </a:p>
          <a:p>
            <a:pPr marL="171450" indent="-171450">
              <a:buFont typeface="Arial" panose="020B0604020202020204" pitchFamily="34" charset="0"/>
              <a:buChar char="•"/>
            </a:pPr>
            <a:r>
              <a:rPr lang="en-CA" dirty="0"/>
              <a:t>A diversion bird is thrown while the dog is out actively working in the field, not on the line.  It diverts the dog from their task at hand as the task occurs.</a:t>
            </a:r>
          </a:p>
          <a:p>
            <a:endParaRPr lang="en-CA" dirty="0"/>
          </a:p>
          <a:p>
            <a:pPr marL="171450" indent="-171450">
              <a:buFont typeface="Arial" panose="020B0604020202020204" pitchFamily="34" charset="0"/>
              <a:buChar char="•"/>
            </a:pPr>
            <a:r>
              <a:rPr lang="en-CA" dirty="0"/>
              <a:t>A poison bird is a mark as it is marked from the line.  The term poison bird is used to describe the concept of leaving the mark in the field while picking up a blind.</a:t>
            </a:r>
          </a:p>
          <a:p>
            <a:endParaRPr lang="en-CA" b="1" dirty="0"/>
          </a:p>
          <a:p>
            <a:endParaRPr lang="en-CA" b="1" i="1" dirty="0"/>
          </a:p>
        </p:txBody>
      </p:sp>
      <p:sp>
        <p:nvSpPr>
          <p:cNvPr id="4" name="Slide Number Placeholder 3"/>
          <p:cNvSpPr>
            <a:spLocks noGrp="1"/>
          </p:cNvSpPr>
          <p:nvPr>
            <p:ph type="sldNum" sz="quarter" idx="10"/>
          </p:nvPr>
        </p:nvSpPr>
        <p:spPr/>
        <p:txBody>
          <a:bodyPr/>
          <a:lstStyle/>
          <a:p>
            <a:fld id="{0C4B30E7-2CD3-42AD-9831-CCCBCF880C6F}" type="slidenum">
              <a:rPr lang="en-CA" smtClean="0"/>
              <a:t>8</a:t>
            </a:fld>
            <a:endParaRPr lang="en-CA"/>
          </a:p>
        </p:txBody>
      </p:sp>
    </p:spTree>
    <p:extLst>
      <p:ext uri="{BB962C8B-B14F-4D97-AF65-F5344CB8AC3E}">
        <p14:creationId xmlns:p14="http://schemas.microsoft.com/office/powerpoint/2010/main" val="882803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i="1" dirty="0"/>
          </a:p>
        </p:txBody>
      </p:sp>
      <p:sp>
        <p:nvSpPr>
          <p:cNvPr id="4" name="Slide Number Placeholder 3"/>
          <p:cNvSpPr>
            <a:spLocks noGrp="1"/>
          </p:cNvSpPr>
          <p:nvPr>
            <p:ph type="sldNum" sz="quarter" idx="10"/>
          </p:nvPr>
        </p:nvSpPr>
        <p:spPr/>
        <p:txBody>
          <a:bodyPr/>
          <a:lstStyle/>
          <a:p>
            <a:fld id="{0C4B30E7-2CD3-42AD-9831-CCCBCF880C6F}" type="slidenum">
              <a:rPr lang="en-CA" smtClean="0"/>
              <a:t>9</a:t>
            </a:fld>
            <a:endParaRPr lang="en-CA"/>
          </a:p>
        </p:txBody>
      </p:sp>
    </p:spTree>
    <p:extLst>
      <p:ext uri="{BB962C8B-B14F-4D97-AF65-F5344CB8AC3E}">
        <p14:creationId xmlns:p14="http://schemas.microsoft.com/office/powerpoint/2010/main" val="227362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39AB3D9-EEF0-4085-A289-A1C48ABDC885}" type="datetime1">
              <a:rPr lang="en-CA" smtClean="0"/>
              <a:t>2018-07-01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4696958-A79D-4814-8D1C-6A5C08BA43B2}" type="slidenum">
              <a:rPr lang="en-CA" smtClean="0"/>
              <a:t>‹#›</a:t>
            </a:fld>
            <a:endParaRPr lang="en-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0C901F-79FB-424A-A6EB-9A29C91815C9}" type="datetime1">
              <a:rPr lang="en-CA" smtClean="0"/>
              <a:t>2018-07-01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4696958-A79D-4814-8D1C-6A5C08BA43B2}"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55B3E7-587D-454C-AA59-7355399B6719}" type="datetime1">
              <a:rPr lang="en-CA" smtClean="0"/>
              <a:t>2018-07-01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4696958-A79D-4814-8D1C-6A5C08BA43B2}"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8D1BC7-B01E-4B02-8A54-BBDEF30EE152}" type="datetime1">
              <a:rPr lang="en-CA" smtClean="0"/>
              <a:t>2018-07-01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4696958-A79D-4814-8D1C-6A5C08BA43B2}"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43D08C-2BD9-4F87-94CA-51E5FE1B0319}" type="datetime1">
              <a:rPr lang="en-CA" smtClean="0"/>
              <a:t>2018-07-01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4696958-A79D-4814-8D1C-6A5C08BA43B2}" type="slidenum">
              <a:rPr lang="en-CA" smtClean="0"/>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09F5C7F-DAAF-4DE0-A320-BCF422671364}" type="datetime1">
              <a:rPr lang="en-CA" smtClean="0"/>
              <a:t>2018-07-01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4696958-A79D-4814-8D1C-6A5C08BA43B2}"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AD7A86-C304-44D3-A9E0-06ADC66799BD}" type="datetime1">
              <a:rPr lang="en-CA" smtClean="0"/>
              <a:t>2018-07-01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4696958-A79D-4814-8D1C-6A5C08BA43B2}"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893982-59CA-49EA-B2D2-4208EBE2EC2A}" type="datetime1">
              <a:rPr lang="en-CA" smtClean="0"/>
              <a:t>2018-07-01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4696958-A79D-4814-8D1C-6A5C08BA43B2}"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12842D-26B6-4474-8579-968587353EC3}" type="datetime1">
              <a:rPr lang="en-CA" smtClean="0"/>
              <a:t>2018-07-01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4696958-A79D-4814-8D1C-6A5C08BA43B2}"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F7C93E-294F-42A6-B27B-2457AA894893}" type="datetime1">
              <a:rPr lang="en-CA" smtClean="0"/>
              <a:t>2018-07-01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4696958-A79D-4814-8D1C-6A5C08BA43B2}" type="slidenum">
              <a:rPr lang="en-CA" smtClean="0"/>
              <a:t>‹#›</a:t>
            </a:fld>
            <a:endParaRPr lang="en-CA"/>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BED097E-8578-4683-9A14-7857FC3B6548}" type="datetime1">
              <a:rPr lang="en-CA" smtClean="0"/>
              <a:t>2018-07-01</a:t>
            </a:fld>
            <a:endParaRPr lang="en-CA"/>
          </a:p>
        </p:txBody>
      </p:sp>
      <p:sp>
        <p:nvSpPr>
          <p:cNvPr id="9" name="Slide Number Placeholder 8"/>
          <p:cNvSpPr>
            <a:spLocks noGrp="1"/>
          </p:cNvSpPr>
          <p:nvPr>
            <p:ph type="sldNum" sz="quarter" idx="11"/>
          </p:nvPr>
        </p:nvSpPr>
        <p:spPr/>
        <p:txBody>
          <a:bodyPr/>
          <a:lstStyle/>
          <a:p>
            <a:fld id="{14696958-A79D-4814-8D1C-6A5C08BA43B2}" type="slidenum">
              <a:rPr lang="en-CA" smtClean="0"/>
              <a:t>‹#›</a:t>
            </a:fld>
            <a:endParaRPr lang="en-CA"/>
          </a:p>
        </p:txBody>
      </p:sp>
      <p:sp>
        <p:nvSpPr>
          <p:cNvPr id="10" name="Footer Placeholder 9"/>
          <p:cNvSpPr>
            <a:spLocks noGrp="1"/>
          </p:cNvSpPr>
          <p:nvPr>
            <p:ph type="ftr" sz="quarter" idx="12"/>
          </p:nvPr>
        </p:nvSpPr>
        <p:spPr/>
        <p:txBody>
          <a:bodyPr/>
          <a:lstStyle/>
          <a:p>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2">
                <a:tint val="90000"/>
              </a:schemeClr>
            </a:gs>
            <a:gs pos="100000">
              <a:schemeClr val="bg2">
                <a:shade val="100000"/>
                <a:satMod val="115000"/>
                <a:alpha val="1000"/>
              </a:schemeClr>
            </a:gs>
            <a:gs pos="100000">
              <a:schemeClr val="bg2">
                <a:shade val="70000"/>
                <a:satMod val="130000"/>
              </a:schemeClr>
            </a:gs>
          </a:gsLst>
          <a:path path="circle">
            <a:fillToRect l="20000" t="50000" r="10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4696958-A79D-4814-8D1C-6A5C08BA43B2}" type="slidenum">
              <a:rPr lang="en-CA" smtClean="0"/>
              <a:t>‹#›</a:t>
            </a:fld>
            <a:endParaRPr lang="en-CA"/>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CA"/>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AC7A63E7-A074-4777-BF28-F20052B49019}" type="datetime1">
              <a:rPr lang="en-CA" smtClean="0"/>
              <a:t>2018-07-01</a:t>
            </a:fld>
            <a:endParaRPr lang="en-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276872"/>
            <a:ext cx="7978080" cy="2592288"/>
          </a:xfrm>
        </p:spPr>
        <p:txBody>
          <a:bodyPr/>
          <a:lstStyle/>
          <a:p>
            <a:r>
              <a:rPr lang="en-CA" b="1" dirty="0" smtClean="0"/>
              <a:t/>
            </a:r>
            <a:br>
              <a:rPr lang="en-CA" b="1" dirty="0" smtClean="0"/>
            </a:br>
            <a:r>
              <a:rPr lang="en-CA" b="1" dirty="0"/>
              <a:t/>
            </a:r>
            <a:br>
              <a:rPr lang="en-CA" b="1" dirty="0"/>
            </a:br>
            <a:r>
              <a:rPr lang="en-CA" b="1" dirty="0" smtClean="0"/>
              <a:t/>
            </a:r>
            <a:br>
              <a:rPr lang="en-CA" b="1" dirty="0" smtClean="0"/>
            </a:br>
            <a:r>
              <a:rPr lang="en-CA" b="1" dirty="0"/>
              <a:t/>
            </a:r>
            <a:br>
              <a:rPr lang="en-CA" b="1" dirty="0"/>
            </a:br>
            <a:r>
              <a:rPr lang="en-CA" sz="6000" b="1" dirty="0" smtClean="0"/>
              <a:t>CANADIAN </a:t>
            </a:r>
            <a:br>
              <a:rPr lang="en-CA" sz="6000" b="1" dirty="0" smtClean="0"/>
            </a:br>
            <a:r>
              <a:rPr lang="en-CA" sz="6000" b="1" dirty="0" smtClean="0"/>
              <a:t>NATIONAL MASTER</a:t>
            </a:r>
            <a:r>
              <a:rPr lang="en-CA" b="1" dirty="0" smtClean="0"/>
              <a:t/>
            </a:r>
            <a:br>
              <a:rPr lang="en-CA" b="1" dirty="0" smtClean="0"/>
            </a:br>
            <a:r>
              <a:rPr lang="en-CA" b="1" dirty="0" smtClean="0"/>
              <a:t/>
            </a:r>
            <a:br>
              <a:rPr lang="en-CA" b="1" dirty="0" smtClean="0"/>
            </a:br>
            <a:endParaRPr lang="en-CA" sz="4800" dirty="0"/>
          </a:p>
        </p:txBody>
      </p:sp>
      <p:sp>
        <p:nvSpPr>
          <p:cNvPr id="3" name="Subtitle 2"/>
          <p:cNvSpPr>
            <a:spLocks noGrp="1"/>
          </p:cNvSpPr>
          <p:nvPr>
            <p:ph type="subTitle" idx="1"/>
          </p:nvPr>
        </p:nvSpPr>
        <p:spPr>
          <a:xfrm>
            <a:off x="107504" y="4380736"/>
            <a:ext cx="8208912" cy="1064488"/>
          </a:xfrm>
        </p:spPr>
        <p:txBody>
          <a:bodyPr>
            <a:noAutofit/>
          </a:bodyPr>
          <a:lstStyle/>
          <a:p>
            <a:pPr algn="ctr"/>
            <a:r>
              <a:rPr lang="en-CA" sz="4000" b="1" dirty="0" smtClean="0">
                <a:solidFill>
                  <a:schemeClr val="accent1">
                    <a:lumMod val="75000"/>
                  </a:schemeClr>
                </a:solidFill>
                <a:latin typeface="Cambria" panose="02040503050406030204" pitchFamily="18" charset="0"/>
              </a:rPr>
              <a:t>CKC SENIOR HUNT </a:t>
            </a:r>
            <a:r>
              <a:rPr lang="en-CA" sz="4000" b="1" dirty="0">
                <a:solidFill>
                  <a:schemeClr val="accent1">
                    <a:lumMod val="75000"/>
                  </a:schemeClr>
                </a:solidFill>
                <a:latin typeface="Cambria" panose="02040503050406030204" pitchFamily="18" charset="0"/>
              </a:rPr>
              <a:t>TESTS </a:t>
            </a:r>
          </a:p>
          <a:p>
            <a:pPr algn="ctr"/>
            <a:r>
              <a:rPr lang="en-CA" sz="4000" b="1" dirty="0" smtClean="0">
                <a:solidFill>
                  <a:schemeClr val="accent1">
                    <a:lumMod val="75000"/>
                  </a:schemeClr>
                </a:solidFill>
                <a:latin typeface="Cambria" panose="02040503050406030204" pitchFamily="18" charset="0"/>
              </a:rPr>
              <a:t>2018</a:t>
            </a:r>
          </a:p>
          <a:p>
            <a:pPr algn="ctr"/>
            <a:r>
              <a:rPr lang="en-CA" b="1" dirty="0" smtClean="0">
                <a:solidFill>
                  <a:schemeClr val="accent1">
                    <a:lumMod val="75000"/>
                  </a:schemeClr>
                </a:solidFill>
                <a:latin typeface="Cambria" panose="02040503050406030204" pitchFamily="18" charset="0"/>
              </a:rPr>
              <a:t>(Long Version)</a:t>
            </a:r>
            <a:endParaRPr lang="en-CA" b="1" dirty="0">
              <a:solidFill>
                <a:schemeClr val="accent1">
                  <a:lumMod val="75000"/>
                </a:schemeClr>
              </a:solidFill>
              <a:latin typeface="Cambria" panose="020405030504060302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4987" y="404664"/>
            <a:ext cx="2379341" cy="175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297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Senior Test Design Considerations: Cont’d</a:t>
            </a:r>
            <a:endParaRPr lang="en-CA" dirty="0"/>
          </a:p>
        </p:txBody>
      </p:sp>
      <p:sp>
        <p:nvSpPr>
          <p:cNvPr id="3" name="Content Placeholder 2"/>
          <p:cNvSpPr>
            <a:spLocks noGrp="1"/>
          </p:cNvSpPr>
          <p:nvPr>
            <p:ph idx="1"/>
          </p:nvPr>
        </p:nvSpPr>
        <p:spPr/>
        <p:txBody>
          <a:bodyPr>
            <a:normAutofit lnSpcReduction="10000"/>
          </a:bodyPr>
          <a:lstStyle/>
          <a:p>
            <a:r>
              <a:rPr lang="en-CA" dirty="0"/>
              <a:t>Blinds</a:t>
            </a:r>
          </a:p>
          <a:p>
            <a:pPr lvl="1"/>
            <a:r>
              <a:rPr lang="en-CA" dirty="0"/>
              <a:t>May be run as a double blind: one on land and </a:t>
            </a:r>
            <a:r>
              <a:rPr lang="en-CA" dirty="0" smtClean="0"/>
              <a:t>one on </a:t>
            </a:r>
            <a:r>
              <a:rPr lang="en-CA" dirty="0"/>
              <a:t>water</a:t>
            </a:r>
          </a:p>
          <a:p>
            <a:pPr lvl="1"/>
            <a:r>
              <a:rPr lang="en-CA" dirty="0"/>
              <a:t>Should be no longer than </a:t>
            </a:r>
            <a:r>
              <a:rPr lang="en-CA" b="1" dirty="0"/>
              <a:t>73.1m (80 yards) and be as open as possible</a:t>
            </a:r>
          </a:p>
          <a:p>
            <a:pPr lvl="1"/>
            <a:r>
              <a:rPr lang="en-CA" dirty="0"/>
              <a:t>Should be run on grounds separate from marks</a:t>
            </a:r>
          </a:p>
          <a:p>
            <a:pPr lvl="1"/>
            <a:r>
              <a:rPr lang="en-CA" dirty="0" smtClean="0"/>
              <a:t>If not </a:t>
            </a:r>
            <a:r>
              <a:rPr lang="en-CA" dirty="0"/>
              <a:t>possible to use separate grounds for the blinds, judges MUST ensure previous marks do not influence or interfere with the blind</a:t>
            </a:r>
          </a:p>
          <a:p>
            <a:pPr lvl="1"/>
            <a:r>
              <a:rPr lang="en-CA" dirty="0"/>
              <a:t>No blind is to be run between the marks</a:t>
            </a:r>
          </a:p>
          <a:p>
            <a:pPr lvl="1"/>
            <a:r>
              <a:rPr lang="en-CA" dirty="0" smtClean="0"/>
              <a:t>If the same piece of land or water is used for both blinds and marks, blinds MUST be run first</a:t>
            </a:r>
          </a:p>
          <a:p>
            <a:pPr lvl="1"/>
            <a:r>
              <a:rPr lang="en-CA" dirty="0" smtClean="0"/>
              <a:t>On water, shoreline blinds, heavy cover and re-entries are to be avoided</a:t>
            </a:r>
          </a:p>
          <a:p>
            <a:pPr lvl="1"/>
            <a:r>
              <a:rPr lang="en-CA" dirty="0" smtClean="0"/>
              <a:t>The line for the blind should be as close to the water as possible to avoid </a:t>
            </a:r>
            <a:r>
              <a:rPr lang="en-CA" dirty="0" err="1" smtClean="0"/>
              <a:t>cheaty</a:t>
            </a:r>
            <a:r>
              <a:rPr lang="en-CA" dirty="0" smtClean="0"/>
              <a:t> entries </a:t>
            </a:r>
          </a:p>
          <a:p>
            <a:pPr marL="114300" indent="0">
              <a:buNone/>
            </a:pPr>
            <a:endParaRPr lang="en-CA" dirty="0" smtClean="0"/>
          </a:p>
        </p:txBody>
      </p:sp>
      <p:sp>
        <p:nvSpPr>
          <p:cNvPr id="4" name="Slide Number Placeholder 3"/>
          <p:cNvSpPr>
            <a:spLocks noGrp="1"/>
          </p:cNvSpPr>
          <p:nvPr>
            <p:ph type="sldNum" sz="quarter" idx="12"/>
          </p:nvPr>
        </p:nvSpPr>
        <p:spPr/>
        <p:txBody>
          <a:bodyPr/>
          <a:lstStyle/>
          <a:p>
            <a:fld id="{14696958-A79D-4814-8D1C-6A5C08BA43B2}" type="slidenum">
              <a:rPr lang="en-CA" smtClean="0"/>
              <a:t>10</a:t>
            </a:fld>
            <a:endParaRPr lang="en-CA"/>
          </a:p>
        </p:txBody>
      </p:sp>
    </p:spTree>
    <p:extLst>
      <p:ext uri="{BB962C8B-B14F-4D97-AF65-F5344CB8AC3E}">
        <p14:creationId xmlns:p14="http://schemas.microsoft.com/office/powerpoint/2010/main" val="79361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Senior Test Design Considerations: Cont’d</a:t>
            </a:r>
            <a:endParaRPr lang="en-CA" dirty="0"/>
          </a:p>
        </p:txBody>
      </p:sp>
      <p:sp>
        <p:nvSpPr>
          <p:cNvPr id="3" name="Content Placeholder 2"/>
          <p:cNvSpPr>
            <a:spLocks noGrp="1"/>
          </p:cNvSpPr>
          <p:nvPr>
            <p:ph idx="1"/>
          </p:nvPr>
        </p:nvSpPr>
        <p:spPr/>
        <p:txBody>
          <a:bodyPr>
            <a:normAutofit/>
          </a:bodyPr>
          <a:lstStyle/>
          <a:p>
            <a:r>
              <a:rPr lang="en-CA" dirty="0" smtClean="0"/>
              <a:t>Upland</a:t>
            </a:r>
          </a:p>
          <a:p>
            <a:pPr lvl="1"/>
            <a:r>
              <a:rPr lang="en-CA" dirty="0" smtClean="0"/>
              <a:t>Dead birds shall be used</a:t>
            </a:r>
          </a:p>
          <a:p>
            <a:pPr lvl="1"/>
            <a:r>
              <a:rPr lang="en-CA" dirty="0" smtClean="0"/>
              <a:t>The dog shall be required to locate birds as in typical upland hunting</a:t>
            </a:r>
          </a:p>
          <a:p>
            <a:pPr lvl="1"/>
            <a:r>
              <a:rPr lang="en-CA" dirty="0" smtClean="0"/>
              <a:t>Both dog and handler should maintain gun range</a:t>
            </a:r>
          </a:p>
          <a:p>
            <a:pPr lvl="1"/>
            <a:r>
              <a:rPr lang="en-CA" dirty="0" smtClean="0"/>
              <a:t>One to three birds must be placed in cover within the test area</a:t>
            </a:r>
          </a:p>
        </p:txBody>
      </p:sp>
      <p:sp>
        <p:nvSpPr>
          <p:cNvPr id="4" name="Slide Number Placeholder 3"/>
          <p:cNvSpPr>
            <a:spLocks noGrp="1"/>
          </p:cNvSpPr>
          <p:nvPr>
            <p:ph type="sldNum" sz="quarter" idx="12"/>
          </p:nvPr>
        </p:nvSpPr>
        <p:spPr/>
        <p:txBody>
          <a:bodyPr/>
          <a:lstStyle/>
          <a:p>
            <a:fld id="{14696958-A79D-4814-8D1C-6A5C08BA43B2}" type="slidenum">
              <a:rPr lang="en-CA" smtClean="0"/>
              <a:t>11</a:t>
            </a:fld>
            <a:endParaRPr lang="en-CA"/>
          </a:p>
        </p:txBody>
      </p:sp>
      <p:pic>
        <p:nvPicPr>
          <p:cNvPr id="8" name="Picture 2" descr="C:\Users\Martin\Desktop\Upla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4237400"/>
            <a:ext cx="3240360" cy="2071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410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Evaluating the Senior Dog: General</a:t>
            </a:r>
            <a:endParaRPr lang="en-CA" dirty="0"/>
          </a:p>
        </p:txBody>
      </p:sp>
      <p:sp>
        <p:nvSpPr>
          <p:cNvPr id="3" name="Content Placeholder 2"/>
          <p:cNvSpPr>
            <a:spLocks noGrp="1"/>
          </p:cNvSpPr>
          <p:nvPr>
            <p:ph idx="1"/>
          </p:nvPr>
        </p:nvSpPr>
        <p:spPr>
          <a:xfrm>
            <a:off x="457200" y="1574548"/>
            <a:ext cx="7620000" cy="5008314"/>
          </a:xfrm>
        </p:spPr>
        <p:txBody>
          <a:bodyPr>
            <a:normAutofit/>
          </a:bodyPr>
          <a:lstStyle/>
          <a:p>
            <a:r>
              <a:rPr lang="en-CA" dirty="0" smtClean="0"/>
              <a:t>A retriever’s prime purpose is to get bird to hand as quickly as possible in a pleasing and obedient manner using both natural and trained abilities</a:t>
            </a:r>
          </a:p>
          <a:p>
            <a:r>
              <a:rPr lang="en-CA" dirty="0" smtClean="0"/>
              <a:t>Judges must numerically evaluate, each out of 10, the following defined set of abilities against a standard as described in the CKC Rules and Regulations</a:t>
            </a:r>
          </a:p>
          <a:p>
            <a:pPr lvl="1">
              <a:buFont typeface="Wingdings" panose="05000000000000000000" pitchFamily="2" charset="2"/>
              <a:buChar char="Ø"/>
            </a:pPr>
            <a:r>
              <a:rPr lang="en-CA" dirty="0" smtClean="0"/>
              <a:t>Marking</a:t>
            </a:r>
          </a:p>
          <a:p>
            <a:pPr lvl="1">
              <a:buFont typeface="Wingdings" panose="05000000000000000000" pitchFamily="2" charset="2"/>
              <a:buChar char="Ø"/>
            </a:pPr>
            <a:r>
              <a:rPr lang="en-CA" dirty="0" smtClean="0"/>
              <a:t>Style</a:t>
            </a:r>
          </a:p>
          <a:p>
            <a:pPr lvl="1">
              <a:buFont typeface="Wingdings" panose="05000000000000000000" pitchFamily="2" charset="2"/>
              <a:buChar char="Ø"/>
            </a:pPr>
            <a:r>
              <a:rPr lang="en-CA" dirty="0" smtClean="0"/>
              <a:t>Perseverance</a:t>
            </a:r>
          </a:p>
          <a:p>
            <a:pPr lvl="1">
              <a:buFont typeface="Wingdings" panose="05000000000000000000" pitchFamily="2" charset="2"/>
              <a:buChar char="Ø"/>
            </a:pPr>
            <a:r>
              <a:rPr lang="en-CA" dirty="0" smtClean="0"/>
              <a:t>Training </a:t>
            </a:r>
          </a:p>
          <a:p>
            <a:r>
              <a:rPr lang="en-CA" dirty="0" smtClean="0"/>
              <a:t>These abilities will be NOT be graded in relation to the performance of the other dogs</a:t>
            </a:r>
          </a:p>
          <a:p>
            <a:r>
              <a:rPr lang="en-CA" dirty="0" smtClean="0"/>
              <a:t>Scores must be shown to handlers upon request</a:t>
            </a:r>
          </a:p>
        </p:txBody>
      </p:sp>
      <p:sp>
        <p:nvSpPr>
          <p:cNvPr id="4" name="Slide Number Placeholder 3"/>
          <p:cNvSpPr>
            <a:spLocks noGrp="1"/>
          </p:cNvSpPr>
          <p:nvPr>
            <p:ph type="sldNum" sz="quarter" idx="12"/>
          </p:nvPr>
        </p:nvSpPr>
        <p:spPr/>
        <p:txBody>
          <a:bodyPr/>
          <a:lstStyle/>
          <a:p>
            <a:fld id="{14696958-A79D-4814-8D1C-6A5C08BA43B2}" type="slidenum">
              <a:rPr lang="en-CA" smtClean="0"/>
              <a:t>12</a:t>
            </a:fld>
            <a:endParaRPr lang="en-CA"/>
          </a:p>
        </p:txBody>
      </p:sp>
    </p:spTree>
    <p:extLst>
      <p:ext uri="{BB962C8B-B14F-4D97-AF65-F5344CB8AC3E}">
        <p14:creationId xmlns:p14="http://schemas.microsoft.com/office/powerpoint/2010/main" val="3510517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Evaluating the Senior Dog: General</a:t>
            </a:r>
            <a:endParaRPr lang="en-CA" dirty="0"/>
          </a:p>
        </p:txBody>
      </p:sp>
      <p:sp>
        <p:nvSpPr>
          <p:cNvPr id="3" name="Content Placeholder 2"/>
          <p:cNvSpPr>
            <a:spLocks noGrp="1"/>
          </p:cNvSpPr>
          <p:nvPr>
            <p:ph idx="1"/>
          </p:nvPr>
        </p:nvSpPr>
        <p:spPr>
          <a:xfrm>
            <a:off x="457200" y="1600200"/>
            <a:ext cx="7620000" cy="5141168"/>
          </a:xfrm>
        </p:spPr>
        <p:txBody>
          <a:bodyPr>
            <a:normAutofit/>
          </a:bodyPr>
          <a:lstStyle/>
          <a:p>
            <a:r>
              <a:rPr lang="en-CA" dirty="0"/>
              <a:t>Trainability, as evidenced in steadiness, control, response and delivery, must be assessed to a greater degree than in Junior</a:t>
            </a:r>
          </a:p>
          <a:p>
            <a:r>
              <a:rPr lang="en-CA" dirty="0" smtClean="0"/>
              <a:t>To qualify, an average score of 7 for the whole test (all series) must be achieved and must NOT include a score below 5 in any one ability (Marking, Style, Perseverance, Training)</a:t>
            </a:r>
          </a:p>
          <a:p>
            <a:r>
              <a:rPr lang="en-CA" dirty="0" smtClean="0"/>
              <a:t>When a dog is graded “0” by two judges on the same ability, it shall not be called back</a:t>
            </a:r>
          </a:p>
          <a:p>
            <a:r>
              <a:rPr lang="en-CA" dirty="0" smtClean="0"/>
              <a:t>A zero score is different from a non-score</a:t>
            </a:r>
          </a:p>
          <a:p>
            <a:pPr lvl="1"/>
            <a:r>
              <a:rPr lang="en-CA" dirty="0" smtClean="0"/>
              <a:t>A “0” indicates that the dog had an opportunity to exhibit an ability but failed to do so</a:t>
            </a:r>
          </a:p>
          <a:p>
            <a:pPr lvl="1"/>
            <a:r>
              <a:rPr lang="en-CA" dirty="0" smtClean="0"/>
              <a:t>A “non-score” indicates that an </a:t>
            </a:r>
            <a:r>
              <a:rPr lang="en-CA" b="1" dirty="0" smtClean="0"/>
              <a:t>opportunity for the dog to exhibit an ability did not present itself </a:t>
            </a:r>
          </a:p>
          <a:p>
            <a:r>
              <a:rPr lang="en-CA" dirty="0" smtClean="0"/>
              <a:t>The </a:t>
            </a:r>
            <a:r>
              <a:rPr lang="en-CA" dirty="0"/>
              <a:t>ability to mark is of primary </a:t>
            </a:r>
            <a:r>
              <a:rPr lang="en-CA" dirty="0" smtClean="0"/>
              <a:t>importance</a:t>
            </a:r>
          </a:p>
          <a:p>
            <a:r>
              <a:rPr lang="en-CA" dirty="0"/>
              <a:t>Birds located by the dog must be retrieved to </a:t>
            </a:r>
            <a:r>
              <a:rPr lang="en-CA" dirty="0" smtClean="0"/>
              <a:t>hand</a:t>
            </a:r>
            <a:endParaRPr lang="en-CA" dirty="0"/>
          </a:p>
          <a:p>
            <a:pPr marL="114300" indent="0">
              <a:buNone/>
            </a:pPr>
            <a:endParaRPr lang="en-CA" dirty="0"/>
          </a:p>
          <a:p>
            <a:pPr marL="114300" indent="0">
              <a:buNone/>
            </a:pP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13</a:t>
            </a:fld>
            <a:endParaRPr lang="en-CA"/>
          </a:p>
        </p:txBody>
      </p:sp>
    </p:spTree>
    <p:extLst>
      <p:ext uri="{BB962C8B-B14F-4D97-AF65-F5344CB8AC3E}">
        <p14:creationId xmlns:p14="http://schemas.microsoft.com/office/powerpoint/2010/main" val="1882916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Evaluating the Senior Dog: General Cont’d</a:t>
            </a:r>
            <a:endParaRPr lang="en-CA" dirty="0"/>
          </a:p>
        </p:txBody>
      </p:sp>
      <p:sp>
        <p:nvSpPr>
          <p:cNvPr id="3" name="Content Placeholder 2"/>
          <p:cNvSpPr>
            <a:spLocks noGrp="1"/>
          </p:cNvSpPr>
          <p:nvPr>
            <p:ph idx="1"/>
          </p:nvPr>
        </p:nvSpPr>
        <p:spPr>
          <a:xfrm>
            <a:off x="457200" y="1600200"/>
            <a:ext cx="7715200" cy="5141168"/>
          </a:xfrm>
        </p:spPr>
        <p:txBody>
          <a:bodyPr>
            <a:normAutofit/>
          </a:bodyPr>
          <a:lstStyle/>
          <a:p>
            <a:r>
              <a:rPr lang="en-CA" dirty="0" smtClean="0"/>
              <a:t>It is sufficient cause to grade a dog “0” in marking or perseverance (unless judge feels valid mitigating circumstances exist) if a dog, having been sent to retrieve a mark,</a:t>
            </a:r>
          </a:p>
          <a:p>
            <a:pPr lvl="1"/>
            <a:r>
              <a:rPr lang="en-CA" dirty="0" smtClean="0"/>
              <a:t>Returns to its handler before finding a bird, with or without having been called in, except when dog is confused as to whether it was really ordered to retrieve;</a:t>
            </a:r>
          </a:p>
          <a:p>
            <a:pPr lvl="1"/>
            <a:r>
              <a:rPr lang="en-CA" dirty="0" smtClean="0"/>
              <a:t>Stops its hunt; or</a:t>
            </a:r>
          </a:p>
          <a:p>
            <a:pPr lvl="1"/>
            <a:r>
              <a:rPr lang="en-CA" dirty="0" smtClean="0"/>
              <a:t>Fails to pick the bird up after finding it </a:t>
            </a:r>
            <a:endParaRPr lang="en-CA" dirty="0"/>
          </a:p>
          <a:p>
            <a:pPr marL="114300" indent="0">
              <a:buNone/>
            </a:pPr>
            <a:endParaRPr lang="en-CA" dirty="0"/>
          </a:p>
          <a:p>
            <a:pPr marL="114300" indent="0">
              <a:buNone/>
            </a:pP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14</a:t>
            </a:fld>
            <a:endParaRPr lang="en-CA"/>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832" y="4696544"/>
            <a:ext cx="2743200" cy="1828800"/>
          </a:xfrm>
          <a:prstGeom prst="rect">
            <a:avLst/>
          </a:prstGeom>
        </p:spPr>
      </p:pic>
    </p:spTree>
    <p:extLst>
      <p:ext uri="{BB962C8B-B14F-4D97-AF65-F5344CB8AC3E}">
        <p14:creationId xmlns:p14="http://schemas.microsoft.com/office/powerpoint/2010/main" val="2278592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Evaluating the Senior Dog: General Cont’d</a:t>
            </a:r>
            <a:endParaRPr lang="en-CA" dirty="0"/>
          </a:p>
        </p:txBody>
      </p:sp>
      <p:sp>
        <p:nvSpPr>
          <p:cNvPr id="3" name="Content Placeholder 2"/>
          <p:cNvSpPr>
            <a:spLocks noGrp="1"/>
          </p:cNvSpPr>
          <p:nvPr>
            <p:ph idx="1"/>
          </p:nvPr>
        </p:nvSpPr>
        <p:spPr/>
        <p:txBody>
          <a:bodyPr/>
          <a:lstStyle/>
          <a:p>
            <a:r>
              <a:rPr lang="en-CA" dirty="0"/>
              <a:t>Any of the Serious Dog Faults described in section 16.3.1 of the CKC Rules and Regulations can be cause to award a dog “0” in the relevant scoring </a:t>
            </a:r>
            <a:r>
              <a:rPr lang="en-CA" dirty="0" smtClean="0"/>
              <a:t>category</a:t>
            </a:r>
            <a:endParaRPr lang="en-CA" dirty="0"/>
          </a:p>
          <a:p>
            <a:r>
              <a:rPr lang="en-CA" dirty="0"/>
              <a:t>Repeated incidences of moderate and/or minor dog faults in sections 16.4 and 16.5 can also accumulate to be more serious in nature to the point of being </a:t>
            </a:r>
            <a:r>
              <a:rPr lang="en-CA" dirty="0" smtClean="0"/>
              <a:t>non-qualifying</a:t>
            </a:r>
          </a:p>
          <a:p>
            <a:r>
              <a:rPr lang="en-CA" dirty="0" smtClean="0"/>
              <a:t>See </a:t>
            </a:r>
            <a:r>
              <a:rPr lang="en-CA" dirty="0"/>
              <a:t>section on </a:t>
            </a:r>
            <a:r>
              <a:rPr lang="en-CA" b="1" dirty="0"/>
              <a:t>Performance Standards and Fault </a:t>
            </a:r>
            <a:r>
              <a:rPr lang="en-CA" b="1" dirty="0" smtClean="0"/>
              <a:t>Classification </a:t>
            </a:r>
            <a:r>
              <a:rPr lang="en-CA" dirty="0" smtClean="0"/>
              <a:t>in this presentation for detail</a:t>
            </a:r>
          </a:p>
          <a:p>
            <a:endParaRPr lang="en-CA" dirty="0"/>
          </a:p>
          <a:p>
            <a:pPr marL="114300" indent="0">
              <a:buNone/>
            </a:pP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15</a:t>
            </a:fld>
            <a:endParaRPr lang="en-CA"/>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5816" y="4743146"/>
            <a:ext cx="2664296" cy="1998222"/>
          </a:xfrm>
          <a:prstGeom prst="rect">
            <a:avLst/>
          </a:prstGeom>
        </p:spPr>
      </p:pic>
    </p:spTree>
    <p:extLst>
      <p:ext uri="{BB962C8B-B14F-4D97-AF65-F5344CB8AC3E}">
        <p14:creationId xmlns:p14="http://schemas.microsoft.com/office/powerpoint/2010/main" val="4188989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Evaluating the Senior Dog: Talking to the Dog</a:t>
            </a:r>
            <a:endParaRPr lang="en-CA" dirty="0"/>
          </a:p>
        </p:txBody>
      </p:sp>
      <p:sp>
        <p:nvSpPr>
          <p:cNvPr id="3" name="Content Placeholder 2"/>
          <p:cNvSpPr>
            <a:spLocks noGrp="1"/>
          </p:cNvSpPr>
          <p:nvPr>
            <p:ph idx="1"/>
          </p:nvPr>
        </p:nvSpPr>
        <p:spPr>
          <a:xfrm>
            <a:off x="457200" y="1600200"/>
            <a:ext cx="7620000" cy="4997152"/>
          </a:xfrm>
        </p:spPr>
        <p:txBody>
          <a:bodyPr>
            <a:normAutofit/>
          </a:bodyPr>
          <a:lstStyle/>
          <a:p>
            <a:r>
              <a:rPr lang="en-CA" dirty="0" smtClean="0"/>
              <a:t>In Senior, it is desirable that the handlers of both working and honouring dogs remain silent from the time the first shot is fired until the dog is released by the judge</a:t>
            </a:r>
          </a:p>
          <a:p>
            <a:r>
              <a:rPr lang="en-CA" dirty="0" smtClean="0"/>
              <a:t>However, the handler may very quietly give an occasional command without incurring a penalty</a:t>
            </a:r>
          </a:p>
          <a:p>
            <a:r>
              <a:rPr lang="en-CA" dirty="0" smtClean="0"/>
              <a:t>Talking to the dog in Senior is considered a minor fault</a:t>
            </a:r>
          </a:p>
          <a:p>
            <a:endParaRPr lang="en-CA" dirty="0"/>
          </a:p>
          <a:p>
            <a:pPr marL="114300" indent="0">
              <a:buNone/>
            </a:pPr>
            <a:endParaRPr lang="en-CA" dirty="0" smtClean="0"/>
          </a:p>
          <a:p>
            <a:pPr marL="114300" indent="0">
              <a:buNone/>
            </a:pP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16</a:t>
            </a:fld>
            <a:endParaRPr lang="en-CA"/>
          </a:p>
        </p:txBody>
      </p:sp>
      <p:pic>
        <p:nvPicPr>
          <p:cNvPr id="6" name="Picture 2" descr="C:\Users\Martin\Desktop\Flat co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5116" y="4221088"/>
            <a:ext cx="3557044" cy="2323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139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Evaluating the Senior Dog:</a:t>
            </a:r>
            <a:br>
              <a:rPr lang="en-CA" dirty="0" smtClean="0"/>
            </a:br>
            <a:r>
              <a:rPr lang="en-CA" dirty="0" smtClean="0"/>
              <a:t>Recasting the Dog</a:t>
            </a:r>
            <a:endParaRPr lang="en-CA" dirty="0"/>
          </a:p>
        </p:txBody>
      </p:sp>
      <p:sp>
        <p:nvSpPr>
          <p:cNvPr id="3" name="Content Placeholder 2"/>
          <p:cNvSpPr>
            <a:spLocks noGrp="1"/>
          </p:cNvSpPr>
          <p:nvPr>
            <p:ph idx="1"/>
          </p:nvPr>
        </p:nvSpPr>
        <p:spPr>
          <a:xfrm>
            <a:off x="457200" y="1600200"/>
            <a:ext cx="7715200" cy="5213176"/>
          </a:xfrm>
        </p:spPr>
        <p:txBody>
          <a:bodyPr>
            <a:normAutofit lnSpcReduction="10000"/>
          </a:bodyPr>
          <a:lstStyle/>
          <a:p>
            <a:r>
              <a:rPr lang="en-CA" dirty="0" smtClean="0"/>
              <a:t>A Senior dog may be sent to retrieve more than once, but judges must consider this when evaluating marking and perseverance and normally calls for lower grades in these areas</a:t>
            </a:r>
          </a:p>
          <a:p>
            <a:r>
              <a:rPr lang="en-CA" dirty="0" smtClean="0"/>
              <a:t>A </a:t>
            </a:r>
            <a:r>
              <a:rPr lang="en-CA" dirty="0"/>
              <a:t>recast occurs when a dog makes a start toward a marked fall, but stops within a short distance of the line (approx. 5 yards or 4.5 meters) and returns or is recalled to the handler after which the dog is sent to retrieve again</a:t>
            </a:r>
          </a:p>
          <a:p>
            <a:pPr lvl="1"/>
            <a:r>
              <a:rPr lang="en-CA" dirty="0"/>
              <a:t>This is often the result of the dog’s confusion as to whether it was sent to retrieve the first </a:t>
            </a:r>
            <a:r>
              <a:rPr lang="en-CA" dirty="0" smtClean="0"/>
              <a:t>time</a:t>
            </a:r>
          </a:p>
          <a:p>
            <a:r>
              <a:rPr lang="en-CA" dirty="0" smtClean="0"/>
              <a:t>It is NOT considered a recast when the dog goes to the area of the fall, fails to find the bird or blinks a bird it has found, and returns or is recalled to the handler</a:t>
            </a:r>
          </a:p>
          <a:p>
            <a:pPr lvl="1"/>
            <a:r>
              <a:rPr lang="en-CA" dirty="0" smtClean="0"/>
              <a:t>This must be regarded as a lack of perseverance and can merit grading the dog “0” in marking or perseverance unless the judges perceive valid mitigating circumstances</a:t>
            </a: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17</a:t>
            </a:fld>
            <a:endParaRPr lang="en-CA"/>
          </a:p>
        </p:txBody>
      </p:sp>
    </p:spTree>
    <p:extLst>
      <p:ext uri="{BB962C8B-B14F-4D97-AF65-F5344CB8AC3E}">
        <p14:creationId xmlns:p14="http://schemas.microsoft.com/office/powerpoint/2010/main" val="586025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Evaluating the Senior Dog:</a:t>
            </a:r>
            <a:br>
              <a:rPr lang="en-CA" dirty="0" smtClean="0"/>
            </a:br>
            <a:r>
              <a:rPr lang="en-CA" dirty="0" smtClean="0"/>
              <a:t>Handling on Marks </a:t>
            </a:r>
            <a:endParaRPr lang="en-CA" dirty="0"/>
          </a:p>
        </p:txBody>
      </p:sp>
      <p:sp>
        <p:nvSpPr>
          <p:cNvPr id="3" name="Content Placeholder 2"/>
          <p:cNvSpPr>
            <a:spLocks noGrp="1"/>
          </p:cNvSpPr>
          <p:nvPr>
            <p:ph idx="1"/>
          </p:nvPr>
        </p:nvSpPr>
        <p:spPr>
          <a:xfrm>
            <a:off x="457200" y="1600200"/>
            <a:ext cx="7620000" cy="5141168"/>
          </a:xfrm>
        </p:spPr>
        <p:txBody>
          <a:bodyPr>
            <a:normAutofit/>
          </a:bodyPr>
          <a:lstStyle/>
          <a:p>
            <a:r>
              <a:rPr lang="en-CA" dirty="0" smtClean="0"/>
              <a:t>Perseverance should be encouraged on marked retrieves, however, dogs may be handled on marks</a:t>
            </a:r>
          </a:p>
          <a:p>
            <a:r>
              <a:rPr lang="en-CA" dirty="0" smtClean="0"/>
              <a:t>Excessive handling requires a lower score in perseverance</a:t>
            </a:r>
          </a:p>
          <a:p>
            <a:r>
              <a:rPr lang="en-CA" dirty="0" smtClean="0"/>
              <a:t>A dog which proceeds to the area of the fall and finds the bird on its own should be scored appreciably higher than a dog that must be handled to a bird</a:t>
            </a:r>
          </a:p>
          <a:p>
            <a:endParaRPr lang="en-CA" dirty="0"/>
          </a:p>
          <a:p>
            <a:pPr marL="114300" indent="0">
              <a:buNone/>
            </a:pPr>
            <a:endParaRPr lang="en-CA" dirty="0" smtClean="0"/>
          </a:p>
          <a:p>
            <a:endParaRPr lang="en-CA" dirty="0"/>
          </a:p>
          <a:p>
            <a:pPr marL="114300" indent="0">
              <a:buNone/>
            </a:pP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18</a:t>
            </a:fld>
            <a:endParaRPr lang="en-CA"/>
          </a:p>
        </p:txBody>
      </p:sp>
      <p:pic>
        <p:nvPicPr>
          <p:cNvPr id="5" name="Picture 2" descr="C:\Users\Martin\Desktop\CNMRC rules\DSC_7491 (640x4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4169890"/>
            <a:ext cx="3406527" cy="2283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796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Evaluating the Senior Dog: Steadiness</a:t>
            </a:r>
            <a:endParaRPr lang="en-CA" dirty="0"/>
          </a:p>
        </p:txBody>
      </p:sp>
      <p:sp>
        <p:nvSpPr>
          <p:cNvPr id="3" name="Content Placeholder 2"/>
          <p:cNvSpPr>
            <a:spLocks noGrp="1"/>
          </p:cNvSpPr>
          <p:nvPr>
            <p:ph idx="1"/>
          </p:nvPr>
        </p:nvSpPr>
        <p:spPr/>
        <p:txBody>
          <a:bodyPr/>
          <a:lstStyle/>
          <a:p>
            <a:r>
              <a:rPr lang="en-CA" dirty="0" smtClean="0"/>
              <a:t>The Senior dog is to work off leash from the time it leaves the holding blind until it is behind the judges at the completion of the series</a:t>
            </a:r>
          </a:p>
          <a:p>
            <a:r>
              <a:rPr lang="en-CA" dirty="0" smtClean="0"/>
              <a:t>Handlers must not pull out leashes or other training devices until behind the judges</a:t>
            </a:r>
          </a:p>
          <a:p>
            <a:r>
              <a:rPr lang="en-CA" dirty="0" smtClean="0"/>
              <a:t>Dogs should be steady on the line for marks and for the honour</a:t>
            </a:r>
          </a:p>
          <a:p>
            <a:r>
              <a:rPr lang="en-CA" dirty="0" smtClean="0"/>
              <a:t>The handler may not hold or touch a dog to keep it steady; this is a serious handler fault which can merit elimination</a:t>
            </a:r>
          </a:p>
          <a:p>
            <a:r>
              <a:rPr lang="en-CA" dirty="0" smtClean="0"/>
              <a:t>A controlled break is allowed in Senior; it is considered a moderate fault</a:t>
            </a:r>
          </a:p>
          <a:p>
            <a:r>
              <a:rPr lang="en-CA" dirty="0" smtClean="0"/>
              <a:t>Creeping is categorized as a minor dog fault</a:t>
            </a: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19</a:t>
            </a:fld>
            <a:endParaRPr lang="en-CA"/>
          </a:p>
        </p:txBody>
      </p:sp>
    </p:spTree>
    <p:extLst>
      <p:ext uri="{BB962C8B-B14F-4D97-AF65-F5344CB8AC3E}">
        <p14:creationId xmlns:p14="http://schemas.microsoft.com/office/powerpoint/2010/main" val="706813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66330"/>
            <a:ext cx="7620000" cy="1151308"/>
          </a:xfrm>
          <a:noFill/>
        </p:spPr>
        <p:txBody>
          <a:bodyPr/>
          <a:lstStyle/>
          <a:p>
            <a:r>
              <a:rPr lang="en-CA" dirty="0" smtClean="0"/>
              <a:t>Table of Contents</a:t>
            </a:r>
            <a:endParaRPr lang="en-CA" dirty="0"/>
          </a:p>
        </p:txBody>
      </p:sp>
      <p:sp>
        <p:nvSpPr>
          <p:cNvPr id="2" name="Slide Number Placeholder 1"/>
          <p:cNvSpPr>
            <a:spLocks noGrp="1"/>
          </p:cNvSpPr>
          <p:nvPr>
            <p:ph type="sldNum" sz="quarter" idx="12"/>
          </p:nvPr>
        </p:nvSpPr>
        <p:spPr/>
        <p:txBody>
          <a:bodyPr/>
          <a:lstStyle/>
          <a:p>
            <a:fld id="{14696958-A79D-4814-8D1C-6A5C08BA43B2}" type="slidenum">
              <a:rPr lang="en-CA" smtClean="0"/>
              <a:t>2</a:t>
            </a:fld>
            <a:endParaRPr lang="en-CA"/>
          </a:p>
        </p:txBody>
      </p:sp>
      <p:graphicFrame>
        <p:nvGraphicFramePr>
          <p:cNvPr id="9" name="Table 8"/>
          <p:cNvGraphicFramePr>
            <a:graphicFrameLocks noGrp="1"/>
          </p:cNvGraphicFramePr>
          <p:nvPr>
            <p:extLst>
              <p:ext uri="{D42A27DB-BD31-4B8C-83A1-F6EECF244321}">
                <p14:modId xmlns:p14="http://schemas.microsoft.com/office/powerpoint/2010/main" val="2075189984"/>
              </p:ext>
            </p:extLst>
          </p:nvPr>
        </p:nvGraphicFramePr>
        <p:xfrm>
          <a:off x="467544" y="1196752"/>
          <a:ext cx="7704856" cy="5394960"/>
        </p:xfrm>
        <a:graphic>
          <a:graphicData uri="http://schemas.openxmlformats.org/drawingml/2006/table">
            <a:tbl>
              <a:tblPr bandRow="1">
                <a:tableStyleId>{5C22544A-7EE6-4342-B048-85BDC9FD1C3A}</a:tableStyleId>
              </a:tblPr>
              <a:tblGrid>
                <a:gridCol w="6408712"/>
                <a:gridCol w="1296144"/>
              </a:tblGrid>
              <a:tr h="331336">
                <a:tc>
                  <a:txBody>
                    <a:bodyPr/>
                    <a:lstStyle/>
                    <a:p>
                      <a:pPr marL="0" indent="0">
                        <a:buClr>
                          <a:schemeClr val="accent1"/>
                        </a:buClr>
                        <a:buFontTx/>
                        <a:buNone/>
                      </a:pPr>
                      <a:r>
                        <a:rPr lang="en-CA" sz="1600" b="0" dirty="0" smtClean="0"/>
                        <a:t>                 TOPIC</a:t>
                      </a:r>
                      <a:endParaRPr lang="en-CA"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0"/>
                      <a:r>
                        <a:rPr lang="en-CA" sz="1600" b="0" dirty="0" smtClean="0"/>
                        <a:t>           SLIDE</a:t>
                      </a:r>
                      <a:endParaRPr lang="en-CA" sz="16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31336">
                <a:tc>
                  <a:txBody>
                    <a:bodyPr/>
                    <a:lstStyle/>
                    <a:p>
                      <a:pPr marL="457200" indent="-457200">
                        <a:buClr>
                          <a:schemeClr val="accent1"/>
                        </a:buClr>
                        <a:buFont typeface="Arial" panose="020B0604020202020204" pitchFamily="34" charset="0"/>
                        <a:buChar char="•"/>
                      </a:pPr>
                      <a:r>
                        <a:rPr lang="en-CA" sz="1600" b="0" dirty="0" smtClean="0"/>
                        <a:t>Purpose of CKC Hunt Tests</a:t>
                      </a:r>
                      <a:endParaRPr lang="en-CA"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CA" sz="1600" b="0" dirty="0" smtClean="0"/>
                        <a:t>        3</a:t>
                      </a:r>
                      <a:endParaRPr lang="en-CA" sz="1600" b="0" dirty="0"/>
                    </a:p>
                  </a:txBody>
                  <a:tcPr marL="252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31336">
                <a:tc>
                  <a:txBody>
                    <a:bodyPr/>
                    <a:lstStyle/>
                    <a:p>
                      <a:pPr marL="457200" indent="-457200">
                        <a:buClr>
                          <a:schemeClr val="accent1"/>
                        </a:buClr>
                        <a:buFont typeface="Arial" panose="020B0604020202020204" pitchFamily="34" charset="0"/>
                        <a:buChar char="•"/>
                      </a:pPr>
                      <a:r>
                        <a:rPr lang="en-CA" sz="1600" b="0" dirty="0" smtClean="0"/>
                        <a:t>Key Hunt Test Definitions </a:t>
                      </a:r>
                      <a:endParaRPr lang="en-CA"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CA" sz="1600" b="0" dirty="0" smtClean="0"/>
                        <a:t>   4 - 6</a:t>
                      </a:r>
                      <a:endParaRPr lang="en-CA" sz="1600" b="0" dirty="0"/>
                    </a:p>
                  </a:txBody>
                  <a:tcPr marL="252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31336">
                <a:tc>
                  <a:txBody>
                    <a:bodyPr/>
                    <a:lstStyle/>
                    <a:p>
                      <a:pPr marL="457200" indent="-457200">
                        <a:buClr>
                          <a:schemeClr val="accent1"/>
                        </a:buClr>
                        <a:buFont typeface="Arial" panose="020B0604020202020204" pitchFamily="34" charset="0"/>
                        <a:buChar char="•"/>
                      </a:pPr>
                      <a:r>
                        <a:rPr lang="en-CA" sz="1600" b="0" dirty="0" smtClean="0"/>
                        <a:t>Senior Test </a:t>
                      </a:r>
                      <a:r>
                        <a:rPr lang="en-CA" sz="1600" b="0" baseline="0" dirty="0" smtClean="0"/>
                        <a:t>Requirements</a:t>
                      </a:r>
                      <a:endParaRPr lang="en-CA"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CA" sz="1600" b="0" dirty="0" smtClean="0"/>
                        <a:t>        7</a:t>
                      </a:r>
                      <a:endParaRPr lang="en-CA" sz="1600" b="0" dirty="0"/>
                    </a:p>
                  </a:txBody>
                  <a:tcPr marL="28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31336">
                <a:tc>
                  <a:txBody>
                    <a:bodyPr/>
                    <a:lstStyle/>
                    <a:p>
                      <a:pPr marL="457200" indent="-457200">
                        <a:buClr>
                          <a:schemeClr val="accent1"/>
                        </a:buClr>
                        <a:buFont typeface="Arial" panose="020B0604020202020204" pitchFamily="34" charset="0"/>
                        <a:buChar char="•"/>
                      </a:pPr>
                      <a:r>
                        <a:rPr lang="en-CA" sz="1600" b="0" dirty="0" smtClean="0"/>
                        <a:t>Senior Test Design Considerations</a:t>
                      </a:r>
                      <a:endParaRPr lang="en-CA"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CA" sz="1600" b="0" dirty="0" smtClean="0"/>
                        <a:t>8 - 11</a:t>
                      </a:r>
                      <a:endParaRPr lang="en-CA" sz="1600" b="0" dirty="0"/>
                    </a:p>
                  </a:txBody>
                  <a:tcPr marL="28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469956">
                <a:tc>
                  <a:txBody>
                    <a:bodyPr/>
                    <a:lstStyle/>
                    <a:p>
                      <a:pPr marL="457200" indent="-457200">
                        <a:buClr>
                          <a:schemeClr val="accent1"/>
                        </a:buClr>
                        <a:buFont typeface="Arial" panose="020B0604020202020204" pitchFamily="34" charset="0"/>
                        <a:buChar char="•"/>
                      </a:pPr>
                      <a:r>
                        <a:rPr lang="en-CA" sz="1800" b="0" dirty="0" smtClean="0"/>
                        <a:t>Evaluating the Senior Dog</a:t>
                      </a:r>
                    </a:p>
                    <a:p>
                      <a:pPr marL="914400" lvl="1" indent="-457200">
                        <a:buClr>
                          <a:schemeClr val="accent1"/>
                        </a:buClr>
                        <a:buFont typeface="Tahoma" panose="020B0604030504040204" pitchFamily="34" charset="0"/>
                        <a:buChar char="-"/>
                      </a:pPr>
                      <a:r>
                        <a:rPr lang="en-CA" sz="1400" b="0" dirty="0" smtClean="0"/>
                        <a:t>General</a:t>
                      </a:r>
                    </a:p>
                    <a:p>
                      <a:pPr marL="914400" lvl="1" indent="-457200">
                        <a:buClr>
                          <a:schemeClr val="accent1"/>
                        </a:buClr>
                        <a:buFont typeface="Tahoma" panose="020B0604030504040204" pitchFamily="34" charset="0"/>
                        <a:buChar char="-"/>
                      </a:pPr>
                      <a:r>
                        <a:rPr lang="en-CA" sz="1400" b="0" dirty="0" smtClean="0"/>
                        <a:t>Talking to the Dog</a:t>
                      </a:r>
                    </a:p>
                    <a:p>
                      <a:pPr marL="914400" lvl="1" indent="-457200">
                        <a:buClr>
                          <a:schemeClr val="accent1"/>
                        </a:buClr>
                        <a:buFont typeface="Tahoma" panose="020B0604030504040204" pitchFamily="34" charset="0"/>
                        <a:buChar char="-"/>
                      </a:pPr>
                      <a:r>
                        <a:rPr lang="en-CA" sz="1400" b="0" dirty="0" smtClean="0"/>
                        <a:t>Recasting the Dog</a:t>
                      </a:r>
                    </a:p>
                    <a:p>
                      <a:pPr marL="914400" lvl="1" indent="-457200">
                        <a:buClr>
                          <a:schemeClr val="accent1"/>
                        </a:buClr>
                        <a:buFont typeface="Tahoma" panose="020B0604030504040204" pitchFamily="34" charset="0"/>
                        <a:buChar char="-"/>
                      </a:pPr>
                      <a:r>
                        <a:rPr lang="en-CA" sz="1400" b="0" dirty="0" smtClean="0"/>
                        <a:t>Handling on Marks</a:t>
                      </a:r>
                    </a:p>
                    <a:p>
                      <a:pPr marL="914400" lvl="1" indent="-457200">
                        <a:buClr>
                          <a:schemeClr val="accent1"/>
                        </a:buClr>
                        <a:buFont typeface="Tahoma" panose="020B0604030504040204" pitchFamily="34" charset="0"/>
                        <a:buChar char="-"/>
                      </a:pPr>
                      <a:r>
                        <a:rPr lang="en-CA" sz="1400" b="0" dirty="0" smtClean="0"/>
                        <a:t>Steadiness</a:t>
                      </a:r>
                    </a:p>
                    <a:p>
                      <a:pPr marL="914400" lvl="1" indent="-457200">
                        <a:buClr>
                          <a:schemeClr val="accent1"/>
                        </a:buClr>
                        <a:buFont typeface="Tahoma" panose="020B0604030504040204" pitchFamily="34" charset="0"/>
                        <a:buChar char="-"/>
                      </a:pPr>
                      <a:r>
                        <a:rPr lang="en-CA" sz="1400" b="0" dirty="0" smtClean="0"/>
                        <a:t>Interference</a:t>
                      </a:r>
                    </a:p>
                    <a:p>
                      <a:pPr marL="914400" lvl="1" indent="-457200">
                        <a:buClr>
                          <a:schemeClr val="accent1"/>
                        </a:buClr>
                        <a:buFont typeface="Tahoma" panose="020B0604030504040204" pitchFamily="34" charset="0"/>
                        <a:buChar char="-"/>
                      </a:pPr>
                      <a:r>
                        <a:rPr lang="en-CA" sz="1400" b="0" dirty="0" smtClean="0"/>
                        <a:t>Switching</a:t>
                      </a:r>
                    </a:p>
                    <a:p>
                      <a:pPr marL="914400" lvl="1" indent="-457200">
                        <a:buClr>
                          <a:schemeClr val="accent1"/>
                        </a:buClr>
                        <a:buFont typeface="Tahoma" panose="020B0604030504040204" pitchFamily="34" charset="0"/>
                        <a:buChar char="-"/>
                      </a:pPr>
                      <a:r>
                        <a:rPr lang="en-CA" sz="1400" b="0" dirty="0" smtClean="0"/>
                        <a:t>Lining</a:t>
                      </a:r>
                      <a:r>
                        <a:rPr lang="en-CA" sz="1400" b="0" baseline="0" dirty="0" smtClean="0"/>
                        <a:t> the Dog</a:t>
                      </a:r>
                    </a:p>
                    <a:p>
                      <a:pPr marL="914400" lvl="1" indent="-457200">
                        <a:buClr>
                          <a:schemeClr val="accent1"/>
                        </a:buClr>
                        <a:buFont typeface="Tahoma" panose="020B0604030504040204" pitchFamily="34" charset="0"/>
                        <a:buChar char="-"/>
                      </a:pPr>
                      <a:r>
                        <a:rPr lang="en-CA" sz="1400" b="0" baseline="0" dirty="0" smtClean="0"/>
                        <a:t>Upland</a:t>
                      </a:r>
                    </a:p>
                    <a:p>
                      <a:pPr marL="914400" lvl="1" indent="-457200">
                        <a:buClr>
                          <a:schemeClr val="accent1"/>
                        </a:buClr>
                        <a:buFont typeface="Tahoma" panose="020B0604030504040204" pitchFamily="34" charset="0"/>
                        <a:buChar char="-"/>
                      </a:pPr>
                      <a:r>
                        <a:rPr lang="en-CA" sz="1400" b="0" baseline="0" dirty="0" smtClean="0"/>
                        <a:t>Hard Mouth</a:t>
                      </a:r>
                    </a:p>
                    <a:p>
                      <a:pPr marL="914400" lvl="1" indent="-457200">
                        <a:buClr>
                          <a:schemeClr val="accent1"/>
                        </a:buClr>
                        <a:buFont typeface="Tahoma" panose="020B0604030504040204" pitchFamily="34" charset="0"/>
                        <a:buChar char="-"/>
                      </a:pPr>
                      <a:r>
                        <a:rPr lang="en-CA" sz="1400" b="0" baseline="0" dirty="0" smtClean="0"/>
                        <a:t>Sample Senior Score Sheets</a:t>
                      </a:r>
                      <a:endParaRPr lang="en-CA" sz="14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CA" sz="1800" b="0" dirty="0" smtClean="0"/>
                        <a:t>12 - 28</a:t>
                      </a:r>
                      <a:endParaRPr lang="en-CA" sz="1800" b="0" dirty="0"/>
                    </a:p>
                  </a:txBody>
                  <a:tcPr marL="14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31336">
                <a:tc>
                  <a:txBody>
                    <a:bodyPr/>
                    <a:lstStyle/>
                    <a:p>
                      <a:pPr marL="457200" indent="-457200">
                        <a:buClr>
                          <a:schemeClr val="accent1"/>
                        </a:buClr>
                        <a:buFont typeface="Arial" panose="020B0604020202020204" pitchFamily="34" charset="0"/>
                        <a:buChar char="•"/>
                      </a:pPr>
                      <a:r>
                        <a:rPr lang="en-CA" sz="1600" b="0" dirty="0" smtClean="0"/>
                        <a:t>CKC Hunt Test Performance Standards and Fault Classification </a:t>
                      </a:r>
                      <a:endParaRPr lang="en-CA"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CA" sz="1600" b="0" dirty="0" smtClean="0"/>
                        <a:t>29 - 43</a:t>
                      </a:r>
                      <a:endParaRPr lang="en-CA" sz="1600" b="0" dirty="0"/>
                    </a:p>
                  </a:txBody>
                  <a:tcPr marL="144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31336">
                <a:tc>
                  <a:txBody>
                    <a:bodyPr/>
                    <a:lstStyle/>
                    <a:p>
                      <a:pPr marL="457200" indent="-457200">
                        <a:buClr>
                          <a:schemeClr val="accent1"/>
                        </a:buClr>
                        <a:buFont typeface="Arial" panose="020B0604020202020204" pitchFamily="34" charset="0"/>
                        <a:buChar char="•"/>
                      </a:pPr>
                      <a:r>
                        <a:rPr lang="en-CA" sz="1600" b="0" dirty="0" smtClean="0"/>
                        <a:t>Serious Handler Faults</a:t>
                      </a:r>
                      <a:endParaRPr lang="en-CA"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CA" sz="1600" b="0" dirty="0" smtClean="0"/>
                        <a:t>   44 - 45</a:t>
                      </a:r>
                      <a:endParaRPr lang="en-CA" sz="1600" b="0" dirty="0"/>
                    </a:p>
                  </a:txBody>
                  <a:tcPr marL="144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31336">
                <a:tc>
                  <a:txBody>
                    <a:bodyPr/>
                    <a:lstStyle/>
                    <a:p>
                      <a:pPr marL="457200" indent="-457200">
                        <a:buClr>
                          <a:schemeClr val="accent1"/>
                        </a:buClr>
                        <a:buFont typeface="Arial" panose="020B0604020202020204" pitchFamily="34" charset="0"/>
                        <a:buChar char="•"/>
                      </a:pPr>
                      <a:r>
                        <a:rPr lang="en-CA" sz="1600" b="0" dirty="0" smtClean="0"/>
                        <a:t>Gun Safety</a:t>
                      </a:r>
                      <a:endParaRPr lang="en-CA"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CA" sz="1600" b="0" dirty="0" smtClean="0"/>
                        <a:t>46 - 47</a:t>
                      </a:r>
                      <a:endParaRPr lang="en-CA" sz="1600" b="0" dirty="0"/>
                    </a:p>
                  </a:txBody>
                  <a:tcPr marL="432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558527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Evaluating the Senior Dog: Steadiness Cont’d</a:t>
            </a:r>
            <a:endParaRPr lang="en-CA" dirty="0"/>
          </a:p>
        </p:txBody>
      </p:sp>
      <p:sp>
        <p:nvSpPr>
          <p:cNvPr id="3" name="Content Placeholder 2"/>
          <p:cNvSpPr>
            <a:spLocks noGrp="1"/>
          </p:cNvSpPr>
          <p:nvPr>
            <p:ph idx="1"/>
          </p:nvPr>
        </p:nvSpPr>
        <p:spPr/>
        <p:txBody>
          <a:bodyPr/>
          <a:lstStyle/>
          <a:p>
            <a:r>
              <a:rPr lang="en-CA" dirty="0" smtClean="0"/>
              <a:t>Greater leeway on steadiness is to be granted to the Senior dog in its trainability score than a Master dog</a:t>
            </a:r>
          </a:p>
          <a:p>
            <a:r>
              <a:rPr lang="en-CA" dirty="0" smtClean="0"/>
              <a:t>Conversely, a controlled break or creeping should result in a relatively lower score in trainability than it would in a Junior test</a:t>
            </a:r>
          </a:p>
          <a:p>
            <a:r>
              <a:rPr lang="en-CA" dirty="0" smtClean="0"/>
              <a:t>A controlled break on the honour must not interfere with the working dog</a:t>
            </a: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20</a:t>
            </a:fld>
            <a:endParaRPr lang="en-CA"/>
          </a:p>
        </p:txBody>
      </p:sp>
      <p:pic>
        <p:nvPicPr>
          <p:cNvPr id="5" name="Picture 3" descr="C:\Users\Martin\Desktop\DSC_9547 (640x49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4301701"/>
            <a:ext cx="2880320" cy="2223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201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Evaluating the Senior Dog: Interference</a:t>
            </a:r>
            <a:endParaRPr lang="en-CA" dirty="0"/>
          </a:p>
        </p:txBody>
      </p:sp>
      <p:sp>
        <p:nvSpPr>
          <p:cNvPr id="3" name="Content Placeholder 2"/>
          <p:cNvSpPr>
            <a:spLocks noGrp="1"/>
          </p:cNvSpPr>
          <p:nvPr>
            <p:ph idx="1"/>
          </p:nvPr>
        </p:nvSpPr>
        <p:spPr/>
        <p:txBody>
          <a:bodyPr/>
          <a:lstStyle/>
          <a:p>
            <a:r>
              <a:rPr lang="en-CA" dirty="0" smtClean="0"/>
              <a:t>In the case of another dog breaking for the same fall as the working dog and interfering with the working dog that in any way causes a faulty performance, the working dog should be considered as not having been tested and given another opportunity to be evaluated </a:t>
            </a:r>
          </a:p>
          <a:p>
            <a:r>
              <a:rPr lang="en-CA" dirty="0" smtClean="0"/>
              <a:t>If the handler of an honouring dog makes a noise or command which might interfere with the working dog, the judges have the discretion to remove the offending team from the test</a:t>
            </a: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21</a:t>
            </a:fld>
            <a:endParaRPr lang="en-CA"/>
          </a:p>
        </p:txBody>
      </p:sp>
    </p:spTree>
    <p:extLst>
      <p:ext uri="{BB962C8B-B14F-4D97-AF65-F5344CB8AC3E}">
        <p14:creationId xmlns:p14="http://schemas.microsoft.com/office/powerpoint/2010/main" val="1934077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Evaluating the Senior Dog: Switching</a:t>
            </a:r>
            <a:endParaRPr lang="en-CA" dirty="0"/>
          </a:p>
        </p:txBody>
      </p:sp>
      <p:sp>
        <p:nvSpPr>
          <p:cNvPr id="3" name="Content Placeholder 2"/>
          <p:cNvSpPr>
            <a:spLocks noGrp="1"/>
          </p:cNvSpPr>
          <p:nvPr>
            <p:ph idx="1"/>
          </p:nvPr>
        </p:nvSpPr>
        <p:spPr/>
        <p:txBody>
          <a:bodyPr/>
          <a:lstStyle/>
          <a:p>
            <a:r>
              <a:rPr lang="en-CA" dirty="0" smtClean="0"/>
              <a:t>A dog is considered to have switched if it:</a:t>
            </a:r>
          </a:p>
          <a:p>
            <a:pPr lvl="1"/>
            <a:r>
              <a:rPr lang="en-CA" dirty="0" smtClean="0"/>
              <a:t>Goes to the area of a fall, hunts, fails to find the bird and then leaves the area to hunt for another fall; or</a:t>
            </a:r>
          </a:p>
          <a:p>
            <a:pPr lvl="1"/>
            <a:r>
              <a:rPr lang="en-CA" dirty="0" smtClean="0"/>
              <a:t>Drops a bird it is retrieving and goes for another bird</a:t>
            </a:r>
          </a:p>
          <a:p>
            <a:r>
              <a:rPr lang="en-CA" dirty="0" smtClean="0"/>
              <a:t>Unless the judges agree that valid mitigating circumstances exist, a dog that switches shall be scored “0” in perseverance and eliminated</a:t>
            </a:r>
          </a:p>
          <a:p>
            <a:r>
              <a:rPr lang="en-CA" dirty="0" smtClean="0"/>
              <a:t>It should NOT be considered a switch, and therefore lack of perseverance, if the dog:</a:t>
            </a:r>
          </a:p>
          <a:p>
            <a:pPr lvl="1"/>
            <a:r>
              <a:rPr lang="en-CA" dirty="0" smtClean="0"/>
              <a:t>Finds another bird on the way to one fall and retrieves it first, or</a:t>
            </a:r>
          </a:p>
          <a:p>
            <a:pPr lvl="1"/>
            <a:r>
              <a:rPr lang="en-CA" dirty="0" smtClean="0"/>
              <a:t>Changes direction on the way out to one fall, does not establish a hunt and retrieves another bird </a:t>
            </a: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22</a:t>
            </a:fld>
            <a:endParaRPr lang="en-CA"/>
          </a:p>
        </p:txBody>
      </p:sp>
    </p:spTree>
    <p:extLst>
      <p:ext uri="{BB962C8B-B14F-4D97-AF65-F5344CB8AC3E}">
        <p14:creationId xmlns:p14="http://schemas.microsoft.com/office/powerpoint/2010/main" val="2961265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Evaluating the Senior Dog:</a:t>
            </a:r>
            <a:br>
              <a:rPr lang="en-CA" dirty="0" smtClean="0"/>
            </a:br>
            <a:r>
              <a:rPr lang="en-CA" dirty="0" smtClean="0"/>
              <a:t>Lining the Dog</a:t>
            </a:r>
            <a:endParaRPr lang="en-CA" dirty="0"/>
          </a:p>
        </p:txBody>
      </p:sp>
      <p:sp>
        <p:nvSpPr>
          <p:cNvPr id="3" name="Content Placeholder 2"/>
          <p:cNvSpPr>
            <a:spLocks noGrp="1"/>
          </p:cNvSpPr>
          <p:nvPr>
            <p:ph idx="1"/>
          </p:nvPr>
        </p:nvSpPr>
        <p:spPr/>
        <p:txBody>
          <a:bodyPr/>
          <a:lstStyle/>
          <a:p>
            <a:r>
              <a:rPr lang="en-CA" dirty="0" smtClean="0"/>
              <a:t>In marking situations, the handler should not line a dog with his or her hand in the direction of any fall or gun station until all falls are down</a:t>
            </a:r>
          </a:p>
          <a:p>
            <a:r>
              <a:rPr lang="en-CA" dirty="0" smtClean="0"/>
              <a:t>A handler may give the dog a line in the direction of the fall, provided that such lining is accomplished briskly and precisely </a:t>
            </a:r>
          </a:p>
          <a:p>
            <a:r>
              <a:rPr lang="en-CA" dirty="0" smtClean="0"/>
              <a:t>Conspicuously intensive lining with the hand suggests a weak marking ability and the dog must be graded low in marking</a:t>
            </a: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23</a:t>
            </a:fld>
            <a:endParaRPr lang="en-CA"/>
          </a:p>
        </p:txBody>
      </p:sp>
      <p:pic>
        <p:nvPicPr>
          <p:cNvPr id="5" name="Picture 4"/>
          <p:cNvPicPr>
            <a:picLocks noChangeAspect="1"/>
          </p:cNvPicPr>
          <p:nvPr/>
        </p:nvPicPr>
        <p:blipFill>
          <a:blip r:embed="rId3"/>
          <a:stretch>
            <a:fillRect/>
          </a:stretch>
        </p:blipFill>
        <p:spPr>
          <a:xfrm>
            <a:off x="2915816" y="4473116"/>
            <a:ext cx="2736304" cy="2052228"/>
          </a:xfrm>
          <a:prstGeom prst="rect">
            <a:avLst/>
          </a:prstGeom>
        </p:spPr>
      </p:pic>
    </p:spTree>
    <p:extLst>
      <p:ext uri="{BB962C8B-B14F-4D97-AF65-F5344CB8AC3E}">
        <p14:creationId xmlns:p14="http://schemas.microsoft.com/office/powerpoint/2010/main" val="265488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The dog shall be required to locate birds as in typical upland hunting and within gun range of the handler </a:t>
            </a:r>
          </a:p>
          <a:p>
            <a:r>
              <a:rPr lang="en-CA" dirty="0" smtClean="0"/>
              <a:t>The dog may be urged to hunt or be handled to maintain his range and position </a:t>
            </a:r>
          </a:p>
          <a:p>
            <a:r>
              <a:rPr lang="en-CA" dirty="0" smtClean="0"/>
              <a:t>When located, the birds must be retrieved by the dog to hand</a:t>
            </a:r>
          </a:p>
          <a:p>
            <a:pPr marL="114300" indent="0">
              <a:buNone/>
            </a:pP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24</a:t>
            </a:fld>
            <a:endParaRPr lang="en-CA"/>
          </a:p>
        </p:txBody>
      </p:sp>
      <p:sp>
        <p:nvSpPr>
          <p:cNvPr id="5" name="Title 1"/>
          <p:cNvSpPr>
            <a:spLocks noGrp="1"/>
          </p:cNvSpPr>
          <p:nvPr>
            <p:ph type="title"/>
          </p:nvPr>
        </p:nvSpPr>
        <p:spPr/>
        <p:txBody>
          <a:bodyPr/>
          <a:lstStyle/>
          <a:p>
            <a:r>
              <a:rPr lang="en-CA" dirty="0" smtClean="0"/>
              <a:t>Evaluating the Senior Dog: Upland</a:t>
            </a:r>
            <a:endParaRPr lang="en-CA" dirty="0"/>
          </a:p>
        </p:txBody>
      </p:sp>
      <p:pic>
        <p:nvPicPr>
          <p:cNvPr id="2050" name="Picture 2" descr="C:\Users\Martin\Desktop\Lun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2152" y="3837384"/>
            <a:ext cx="2687960" cy="2687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860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Evaluating the Senior Dog: Hard Mouth</a:t>
            </a:r>
            <a:endParaRPr lang="en-CA" dirty="0"/>
          </a:p>
        </p:txBody>
      </p:sp>
      <p:sp>
        <p:nvSpPr>
          <p:cNvPr id="3" name="Content Placeholder 2"/>
          <p:cNvSpPr>
            <a:spLocks noGrp="1"/>
          </p:cNvSpPr>
          <p:nvPr>
            <p:ph idx="1"/>
          </p:nvPr>
        </p:nvSpPr>
        <p:spPr/>
        <p:txBody>
          <a:bodyPr/>
          <a:lstStyle/>
          <a:p>
            <a:r>
              <a:rPr lang="en-CA" dirty="0" smtClean="0"/>
              <a:t>Hard mouth is one of the most undesirable traits in a retriever</a:t>
            </a:r>
          </a:p>
          <a:p>
            <a:r>
              <a:rPr lang="en-CA" dirty="0" smtClean="0"/>
              <a:t>A dog can carry the stigma for life and therefore hard mouth requires incontrovertible proof</a:t>
            </a:r>
          </a:p>
          <a:p>
            <a:r>
              <a:rPr lang="en-CA" dirty="0" smtClean="0"/>
              <a:t>Torn skin or flesh alone is not usually sufficient evidence for proof as it may be caused in a variety of ways, such as by sharp sticks or stones, etc. in the cover as well as by the dog’s fast</a:t>
            </a:r>
            <a:r>
              <a:rPr lang="en-CA" smtClean="0"/>
              <a:t>, </a:t>
            </a:r>
            <a:r>
              <a:rPr lang="en-CA" smtClean="0"/>
              <a:t>positive </a:t>
            </a:r>
            <a:r>
              <a:rPr lang="en-CA" dirty="0" smtClean="0"/>
              <a:t>pick-up</a:t>
            </a:r>
          </a:p>
          <a:p>
            <a:r>
              <a:rPr lang="en-CA" dirty="0" smtClean="0"/>
              <a:t>Crushed bone structure can usually be accepted as trustworthy and sufficient evidence of hard mouth</a:t>
            </a:r>
          </a:p>
        </p:txBody>
      </p:sp>
      <p:sp>
        <p:nvSpPr>
          <p:cNvPr id="4" name="Slide Number Placeholder 3"/>
          <p:cNvSpPr>
            <a:spLocks noGrp="1"/>
          </p:cNvSpPr>
          <p:nvPr>
            <p:ph type="sldNum" sz="quarter" idx="12"/>
          </p:nvPr>
        </p:nvSpPr>
        <p:spPr/>
        <p:txBody>
          <a:bodyPr/>
          <a:lstStyle/>
          <a:p>
            <a:fld id="{14696958-A79D-4814-8D1C-6A5C08BA43B2}" type="slidenum">
              <a:rPr lang="en-CA" smtClean="0"/>
              <a:t>25</a:t>
            </a:fld>
            <a:endParaRPr lang="en-CA"/>
          </a:p>
        </p:txBody>
      </p:sp>
    </p:spTree>
    <p:extLst>
      <p:ext uri="{BB962C8B-B14F-4D97-AF65-F5344CB8AC3E}">
        <p14:creationId xmlns:p14="http://schemas.microsoft.com/office/powerpoint/2010/main" val="1497263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Evaluating the Senior Dog: Hard Mouth Cont’d</a:t>
            </a:r>
            <a:endParaRPr lang="en-CA" dirty="0"/>
          </a:p>
        </p:txBody>
      </p:sp>
      <p:sp>
        <p:nvSpPr>
          <p:cNvPr id="3" name="Content Placeholder 2"/>
          <p:cNvSpPr>
            <a:spLocks noGrp="1"/>
          </p:cNvSpPr>
          <p:nvPr>
            <p:ph idx="1"/>
          </p:nvPr>
        </p:nvSpPr>
        <p:spPr/>
        <p:txBody>
          <a:bodyPr/>
          <a:lstStyle/>
          <a:p>
            <a:r>
              <a:rPr lang="en-CA" dirty="0"/>
              <a:t>Other undesirable traits are frequently confused with hard mouth such as </a:t>
            </a:r>
            <a:r>
              <a:rPr lang="en-CA" dirty="0" smtClean="0"/>
              <a:t>freezing with bird in mouth</a:t>
            </a:r>
            <a:endParaRPr lang="en-CA" dirty="0"/>
          </a:p>
          <a:p>
            <a:r>
              <a:rPr lang="en-CA" dirty="0"/>
              <a:t>A hard mouthed dog may </a:t>
            </a:r>
            <a:r>
              <a:rPr lang="en-CA" dirty="0" smtClean="0"/>
              <a:t>still have </a:t>
            </a:r>
            <a:r>
              <a:rPr lang="en-CA" dirty="0"/>
              <a:t>a gentle delivery and </a:t>
            </a:r>
            <a:r>
              <a:rPr lang="en-CA" dirty="0" smtClean="0"/>
              <a:t>a </a:t>
            </a:r>
            <a:r>
              <a:rPr lang="en-CA" dirty="0"/>
              <a:t>reluctant or sticky delivery does </a:t>
            </a:r>
            <a:r>
              <a:rPr lang="en-CA" dirty="0" smtClean="0"/>
              <a:t>NOT </a:t>
            </a:r>
            <a:r>
              <a:rPr lang="en-CA" dirty="0"/>
              <a:t>imply hard </a:t>
            </a:r>
            <a:r>
              <a:rPr lang="en-CA" dirty="0" smtClean="0"/>
              <a:t>mouth</a:t>
            </a:r>
          </a:p>
          <a:p>
            <a:r>
              <a:rPr lang="en-CA" dirty="0" smtClean="0"/>
              <a:t>Rolling or mouthing the bird during a retrieve may be erroneously associated with hard mouth as well even when the bird is not damaged</a:t>
            </a:r>
          </a:p>
          <a:p>
            <a:r>
              <a:rPr lang="en-CA" dirty="0" smtClean="0"/>
              <a:t>Such mouthing may not necessarily call for a lowering of a trainability score</a:t>
            </a:r>
          </a:p>
          <a:p>
            <a:r>
              <a:rPr lang="en-CA" dirty="0" smtClean="0"/>
              <a:t>The judge should remember a dog either does or does not have a hard mouth, and if it does, cannot receive a qualifying score </a:t>
            </a:r>
          </a:p>
          <a:p>
            <a:pPr marL="114300" indent="0">
              <a:buNone/>
            </a:pP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26</a:t>
            </a:fld>
            <a:endParaRPr lang="en-CA"/>
          </a:p>
        </p:txBody>
      </p:sp>
    </p:spTree>
    <p:extLst>
      <p:ext uri="{BB962C8B-B14F-4D97-AF65-F5344CB8AC3E}">
        <p14:creationId xmlns:p14="http://schemas.microsoft.com/office/powerpoint/2010/main" val="1181002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9526"/>
            <a:ext cx="7620000" cy="1143000"/>
          </a:xfrm>
          <a:noFill/>
        </p:spPr>
        <p:txBody>
          <a:bodyPr/>
          <a:lstStyle/>
          <a:p>
            <a:r>
              <a:rPr lang="en-CA" dirty="0"/>
              <a:t>Evaluating the </a:t>
            </a:r>
            <a:r>
              <a:rPr lang="en-CA" dirty="0" smtClean="0"/>
              <a:t>Senior </a:t>
            </a:r>
            <a:r>
              <a:rPr lang="en-CA" dirty="0"/>
              <a:t>Dog: </a:t>
            </a:r>
            <a:r>
              <a:rPr lang="en-CA" dirty="0" smtClean="0"/>
              <a:t>Sample Score Sheet</a:t>
            </a:r>
            <a:endParaRPr lang="en-CA" dirty="0">
              <a:latin typeface="Cambria" panose="02040503050406030204" pitchFamily="18" charset="0"/>
            </a:endParaRPr>
          </a:p>
        </p:txBody>
      </p:sp>
      <p:sp>
        <p:nvSpPr>
          <p:cNvPr id="5" name="Slide Number Placeholder 4"/>
          <p:cNvSpPr>
            <a:spLocks noGrp="1"/>
          </p:cNvSpPr>
          <p:nvPr>
            <p:ph type="sldNum" sz="quarter" idx="12"/>
          </p:nvPr>
        </p:nvSpPr>
        <p:spPr/>
        <p:txBody>
          <a:bodyPr/>
          <a:lstStyle/>
          <a:p>
            <a:fld id="{14696958-A79D-4814-8D1C-6A5C08BA43B2}" type="slidenum">
              <a:rPr lang="en-CA" smtClean="0"/>
              <a:t>27</a:t>
            </a:fld>
            <a:endParaRPr lang="en-CA" dirty="0"/>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1556792"/>
            <a:ext cx="4968552" cy="5255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320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9526"/>
            <a:ext cx="7620000" cy="1143000"/>
          </a:xfrm>
          <a:noFill/>
        </p:spPr>
        <p:txBody>
          <a:bodyPr/>
          <a:lstStyle/>
          <a:p>
            <a:r>
              <a:rPr lang="en-CA" dirty="0"/>
              <a:t>Evaluating the </a:t>
            </a:r>
            <a:r>
              <a:rPr lang="en-CA" dirty="0" smtClean="0"/>
              <a:t>Senior </a:t>
            </a:r>
            <a:r>
              <a:rPr lang="en-CA" dirty="0"/>
              <a:t>Dog: </a:t>
            </a:r>
            <a:r>
              <a:rPr lang="en-CA" dirty="0" smtClean="0"/>
              <a:t>Sample Score Sheet</a:t>
            </a:r>
            <a:endParaRPr lang="en-CA" dirty="0">
              <a:latin typeface="Cambria" panose="02040503050406030204" pitchFamily="18" charset="0"/>
            </a:endParaRPr>
          </a:p>
        </p:txBody>
      </p:sp>
      <p:sp>
        <p:nvSpPr>
          <p:cNvPr id="5" name="Slide Number Placeholder 4"/>
          <p:cNvSpPr>
            <a:spLocks noGrp="1"/>
          </p:cNvSpPr>
          <p:nvPr>
            <p:ph type="sldNum" sz="quarter" idx="12"/>
          </p:nvPr>
        </p:nvSpPr>
        <p:spPr/>
        <p:txBody>
          <a:bodyPr/>
          <a:lstStyle/>
          <a:p>
            <a:fld id="{14696958-A79D-4814-8D1C-6A5C08BA43B2}" type="slidenum">
              <a:rPr lang="en-CA" smtClean="0"/>
              <a:t>28</a:t>
            </a:fld>
            <a:endParaRPr lang="en-CA"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614573"/>
            <a:ext cx="4968552" cy="5189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8086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CKC Performance Standards and Fault Classification</a:t>
            </a:r>
            <a:endParaRPr lang="en-CA" dirty="0"/>
          </a:p>
        </p:txBody>
      </p:sp>
      <p:sp>
        <p:nvSpPr>
          <p:cNvPr id="3" name="Content Placeholder 2"/>
          <p:cNvSpPr>
            <a:spLocks noGrp="1"/>
          </p:cNvSpPr>
          <p:nvPr>
            <p:ph idx="1"/>
          </p:nvPr>
        </p:nvSpPr>
        <p:spPr/>
        <p:txBody>
          <a:bodyPr/>
          <a:lstStyle/>
          <a:p>
            <a:r>
              <a:rPr lang="en-CA" dirty="0" smtClean="0"/>
              <a:t>In the Canadian Kennel Club rule book:</a:t>
            </a:r>
          </a:p>
          <a:p>
            <a:pPr lvl="1"/>
            <a:r>
              <a:rPr lang="en-CA" b="1" i="1" dirty="0" smtClean="0"/>
              <a:t>Performance Standards</a:t>
            </a:r>
            <a:r>
              <a:rPr lang="en-CA" dirty="0" smtClean="0"/>
              <a:t> provide a model for exemplary performance and,</a:t>
            </a:r>
          </a:p>
          <a:p>
            <a:pPr lvl="1"/>
            <a:r>
              <a:rPr lang="en-CA" b="1" i="1" dirty="0" smtClean="0"/>
              <a:t>Faults Classification </a:t>
            </a:r>
            <a:r>
              <a:rPr lang="en-CA" dirty="0" smtClean="0"/>
              <a:t>provide an aid to assessing how a performance deviates from the ideal until the point of being unacceptable</a:t>
            </a:r>
          </a:p>
          <a:p>
            <a:r>
              <a:rPr lang="en-CA" b="1" dirty="0" smtClean="0"/>
              <a:t>Note that, in order to facilitate discussion on judging, both the Performance Standards and Faults Classification apply to all 3 test levels and should be judged accordingly except where a specific test level is referred to</a:t>
            </a:r>
            <a:endParaRPr lang="en-CA" b="1" dirty="0"/>
          </a:p>
        </p:txBody>
      </p:sp>
      <p:sp>
        <p:nvSpPr>
          <p:cNvPr id="4" name="Slide Number Placeholder 3"/>
          <p:cNvSpPr>
            <a:spLocks noGrp="1"/>
          </p:cNvSpPr>
          <p:nvPr>
            <p:ph type="sldNum" sz="quarter" idx="12"/>
          </p:nvPr>
        </p:nvSpPr>
        <p:spPr/>
        <p:txBody>
          <a:bodyPr/>
          <a:lstStyle/>
          <a:p>
            <a:fld id="{14696958-A79D-4814-8D1C-6A5C08BA43B2}" type="slidenum">
              <a:rPr lang="en-CA" smtClean="0"/>
              <a:t>29</a:t>
            </a:fld>
            <a:endParaRPr lang="en-CA"/>
          </a:p>
        </p:txBody>
      </p:sp>
    </p:spTree>
    <p:extLst>
      <p:ext uri="{BB962C8B-B14F-4D97-AF65-F5344CB8AC3E}">
        <p14:creationId xmlns:p14="http://schemas.microsoft.com/office/powerpoint/2010/main" val="4162128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Purpose of Hunt Tests</a:t>
            </a:r>
            <a:endParaRPr lang="en-CA" dirty="0"/>
          </a:p>
        </p:txBody>
      </p:sp>
      <p:sp>
        <p:nvSpPr>
          <p:cNvPr id="3" name="Content Placeholder 2"/>
          <p:cNvSpPr>
            <a:spLocks noGrp="1"/>
          </p:cNvSpPr>
          <p:nvPr>
            <p:ph idx="1"/>
          </p:nvPr>
        </p:nvSpPr>
        <p:spPr/>
        <p:txBody>
          <a:bodyPr/>
          <a:lstStyle/>
          <a:p>
            <a:r>
              <a:rPr lang="en-CA" dirty="0"/>
              <a:t>The purpose of the hunt test for Retrievers, Barbet, Irish Water Spaniels and Standard Poodles is to test the merits of, and evaluate the abilities of these dogs in the field in order to determine their suitability and ability as hunting companions</a:t>
            </a:r>
          </a:p>
          <a:p>
            <a:r>
              <a:rPr lang="en-CA" dirty="0"/>
              <a:t>Hunt tests should, therefore, simulate as nearly as possible the conditions met in a true hunting situation</a:t>
            </a:r>
          </a:p>
          <a:p>
            <a:pPr marL="114300" indent="0">
              <a:buNone/>
            </a:pPr>
            <a:r>
              <a:rPr lang="en-CA" dirty="0" smtClean="0"/>
              <a:t>        - Section 13.1.1 of CKC Rules and Regulations</a:t>
            </a:r>
            <a:endParaRPr lang="en-CA" dirty="0"/>
          </a:p>
          <a:p>
            <a:pPr marL="114300" indent="0">
              <a:buNone/>
            </a:pPr>
            <a:endParaRPr lang="en-CA" dirty="0" smtClean="0"/>
          </a:p>
          <a:p>
            <a:r>
              <a:rPr lang="en-CA" dirty="0" smtClean="0"/>
              <a:t>The purpose of the Senior Hunt Test is (also) to encourage owners to train in advanced work </a:t>
            </a:r>
          </a:p>
          <a:p>
            <a:pPr marL="114300" indent="0">
              <a:buNone/>
            </a:pPr>
            <a:r>
              <a:rPr lang="en-CA" dirty="0" smtClean="0"/>
              <a:t>        - Section 11.2.1 (b) of CKC Rules and Regulations</a:t>
            </a:r>
          </a:p>
          <a:p>
            <a:pPr marL="114300" indent="0">
              <a:buNone/>
            </a:pPr>
            <a:endParaRPr lang="en-CA" dirty="0" smtClean="0"/>
          </a:p>
          <a:p>
            <a:pPr marL="114300" indent="0">
              <a:buNone/>
            </a:pP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3</a:t>
            </a:fld>
            <a:endParaRPr lang="en-CA"/>
          </a:p>
        </p:txBody>
      </p:sp>
    </p:spTree>
    <p:extLst>
      <p:ext uri="{BB962C8B-B14F-4D97-AF65-F5344CB8AC3E}">
        <p14:creationId xmlns:p14="http://schemas.microsoft.com/office/powerpoint/2010/main" val="733622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Performance Standards:</a:t>
            </a:r>
            <a:br>
              <a:rPr lang="en-CA" dirty="0" smtClean="0"/>
            </a:br>
            <a:r>
              <a:rPr lang="en-CA" dirty="0" smtClean="0"/>
              <a:t>Marking</a:t>
            </a:r>
            <a:endParaRPr lang="en-CA" dirty="0"/>
          </a:p>
        </p:txBody>
      </p:sp>
      <p:sp>
        <p:nvSpPr>
          <p:cNvPr id="3" name="Content Placeholder 2"/>
          <p:cNvSpPr>
            <a:spLocks noGrp="1"/>
          </p:cNvSpPr>
          <p:nvPr>
            <p:ph idx="1"/>
          </p:nvPr>
        </p:nvSpPr>
        <p:spPr/>
        <p:txBody>
          <a:bodyPr/>
          <a:lstStyle/>
          <a:p>
            <a:r>
              <a:rPr lang="en-CA" dirty="0" smtClean="0"/>
              <a:t>A good to excellent marking performance may be defined when the dog:</a:t>
            </a:r>
          </a:p>
          <a:p>
            <a:pPr lvl="1"/>
            <a:r>
              <a:rPr lang="en-CA" dirty="0" smtClean="0"/>
              <a:t>Gives indications of having marked the fall and proceeds to the general area of the fall</a:t>
            </a:r>
          </a:p>
          <a:p>
            <a:pPr lvl="1"/>
            <a:r>
              <a:rPr lang="en-CA" dirty="0" smtClean="0"/>
              <a:t>Indicates a clear line to the fall and recognition of the depth of the fall</a:t>
            </a:r>
          </a:p>
          <a:p>
            <a:pPr lvl="1"/>
            <a:r>
              <a:rPr lang="en-CA" dirty="0" smtClean="0"/>
              <a:t>Proceeds directly to the area of the fall and puts on a focused hunt for the bird with little straying from the area of the fall</a:t>
            </a:r>
          </a:p>
          <a:p>
            <a:pPr lvl="1"/>
            <a:r>
              <a:rPr lang="en-CA" dirty="0" smtClean="0"/>
              <a:t>Quickly and systematically locates the bird </a:t>
            </a:r>
          </a:p>
          <a:p>
            <a:r>
              <a:rPr lang="en-CA" dirty="0"/>
              <a:t>A dog that misses the fall on the first cast but recognizes the depth of the area of the fall, stays in it, then quickly and systematically hunts it out has done a creditable job of marking</a:t>
            </a:r>
          </a:p>
          <a:p>
            <a:pPr lvl="1"/>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30</a:t>
            </a:fld>
            <a:endParaRPr lang="en-CA"/>
          </a:p>
        </p:txBody>
      </p:sp>
    </p:spTree>
    <p:extLst>
      <p:ext uri="{BB962C8B-B14F-4D97-AF65-F5344CB8AC3E}">
        <p14:creationId xmlns:p14="http://schemas.microsoft.com/office/powerpoint/2010/main" val="17491544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Performance Standards:</a:t>
            </a:r>
            <a:br>
              <a:rPr lang="en-CA" dirty="0" smtClean="0"/>
            </a:br>
            <a:r>
              <a:rPr lang="en-CA" dirty="0" smtClean="0"/>
              <a:t>Marking Cont’d</a:t>
            </a:r>
            <a:endParaRPr lang="en-CA" dirty="0"/>
          </a:p>
        </p:txBody>
      </p:sp>
      <p:sp>
        <p:nvSpPr>
          <p:cNvPr id="3" name="Content Placeholder 2"/>
          <p:cNvSpPr>
            <a:spLocks noGrp="1"/>
          </p:cNvSpPr>
          <p:nvPr>
            <p:ph idx="1"/>
          </p:nvPr>
        </p:nvSpPr>
        <p:spPr/>
        <p:txBody>
          <a:bodyPr>
            <a:normAutofit/>
          </a:bodyPr>
          <a:lstStyle/>
          <a:p>
            <a:r>
              <a:rPr lang="en-CA" dirty="0"/>
              <a:t>Determining the arbitrary boundaries of the area of the fall should consider cover, terrain, light, wind, distance and location of fall etc.</a:t>
            </a:r>
          </a:p>
          <a:p>
            <a:pPr lvl="1"/>
            <a:r>
              <a:rPr lang="en-CA" b="1" i="1" dirty="0"/>
              <a:t>What are other factors that should be considered?</a:t>
            </a:r>
          </a:p>
          <a:p>
            <a:pPr lvl="1"/>
            <a:r>
              <a:rPr lang="en-CA" dirty="0"/>
              <a:t>It can be useful to define the are of the fall to the handlers in advance; especially at the </a:t>
            </a:r>
            <a:r>
              <a:rPr lang="en-CA" dirty="0" smtClean="0"/>
              <a:t>Junior </a:t>
            </a:r>
            <a:r>
              <a:rPr lang="en-CA" dirty="0"/>
              <a:t>and </a:t>
            </a:r>
            <a:r>
              <a:rPr lang="en-CA" dirty="0" smtClean="0"/>
              <a:t>Senior </a:t>
            </a:r>
            <a:r>
              <a:rPr lang="en-CA" dirty="0"/>
              <a:t>levels</a:t>
            </a:r>
          </a:p>
          <a:p>
            <a:r>
              <a:rPr lang="en-CA" dirty="0" smtClean="0"/>
              <a:t>It is important to understand that when a dog disturbs cover unnecessarily, is clearly out of the area of the fall and has not been handled, </a:t>
            </a:r>
            <a:r>
              <a:rPr lang="en-CA" i="1" dirty="0" smtClean="0"/>
              <a:t>it should be scored lower on marking than if it was handled quickly and obediently to the bird</a:t>
            </a:r>
            <a:r>
              <a:rPr lang="en-CA" dirty="0" smtClean="0"/>
              <a:t> (as per section 15.1.7. of the CKC rule book)</a:t>
            </a: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31</a:t>
            </a:fld>
            <a:endParaRPr lang="en-CA"/>
          </a:p>
        </p:txBody>
      </p:sp>
    </p:spTree>
    <p:extLst>
      <p:ext uri="{BB962C8B-B14F-4D97-AF65-F5344CB8AC3E}">
        <p14:creationId xmlns:p14="http://schemas.microsoft.com/office/powerpoint/2010/main" val="29740168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Classification of Faults:</a:t>
            </a:r>
            <a:br>
              <a:rPr lang="en-CA" dirty="0" smtClean="0"/>
            </a:br>
            <a:r>
              <a:rPr lang="en-CA" dirty="0" smtClean="0"/>
              <a:t>Marking</a:t>
            </a:r>
            <a:endParaRPr lang="en-CA" dirty="0"/>
          </a:p>
        </p:txBody>
      </p:sp>
      <p:sp>
        <p:nvSpPr>
          <p:cNvPr id="3" name="Content Placeholder 2"/>
          <p:cNvSpPr>
            <a:spLocks noGrp="1"/>
          </p:cNvSpPr>
          <p:nvPr>
            <p:ph idx="1"/>
          </p:nvPr>
        </p:nvSpPr>
        <p:spPr/>
        <p:txBody>
          <a:bodyPr>
            <a:normAutofit lnSpcReduction="10000"/>
          </a:bodyPr>
          <a:lstStyle/>
          <a:p>
            <a:r>
              <a:rPr lang="en-CA" dirty="0" smtClean="0"/>
              <a:t>Serious:</a:t>
            </a:r>
          </a:p>
          <a:p>
            <a:pPr lvl="1"/>
            <a:r>
              <a:rPr lang="en-CA" dirty="0" smtClean="0"/>
              <a:t>In Junior, handling on more than one mark </a:t>
            </a:r>
          </a:p>
          <a:p>
            <a:pPr lvl="1"/>
            <a:r>
              <a:rPr lang="en-CA" dirty="0" smtClean="0"/>
              <a:t>Multiple birds mismarked </a:t>
            </a:r>
          </a:p>
          <a:p>
            <a:pPr lvl="1"/>
            <a:r>
              <a:rPr lang="en-CA" dirty="0" smtClean="0"/>
              <a:t>Failure to find a bird which should have been found</a:t>
            </a:r>
          </a:p>
          <a:p>
            <a:r>
              <a:rPr lang="en-CA" dirty="0" smtClean="0"/>
              <a:t>Moderate</a:t>
            </a:r>
          </a:p>
          <a:p>
            <a:pPr lvl="1"/>
            <a:r>
              <a:rPr lang="en-CA" dirty="0" smtClean="0"/>
              <a:t>Failure to proceed directly to the area of the fall and initiate a hunt, disturbing cover clearly out of the area of the fall</a:t>
            </a:r>
          </a:p>
          <a:p>
            <a:pPr lvl="1"/>
            <a:r>
              <a:rPr lang="en-CA" dirty="0" smtClean="0"/>
              <a:t>In Master, failure to go directly to the area of the fall and set up a hunt, requiring the dog to be handled</a:t>
            </a:r>
          </a:p>
          <a:p>
            <a:pPr lvl="1"/>
            <a:r>
              <a:rPr lang="en-CA" dirty="0" smtClean="0"/>
              <a:t>Conspicuously intensive lining after the falls are down suggests weak marking</a:t>
            </a:r>
          </a:p>
          <a:p>
            <a:r>
              <a:rPr lang="en-CA" dirty="0" smtClean="0"/>
              <a:t>Minor</a:t>
            </a:r>
          </a:p>
          <a:p>
            <a:pPr lvl="1"/>
            <a:r>
              <a:rPr lang="en-CA" dirty="0" smtClean="0"/>
              <a:t>In Junior, single recast</a:t>
            </a:r>
          </a:p>
          <a:p>
            <a:pPr lvl="1"/>
            <a:r>
              <a:rPr lang="en-CA" dirty="0" smtClean="0"/>
              <a:t>Handling “on” a mark as opposed to “to” a mark</a:t>
            </a: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32</a:t>
            </a:fld>
            <a:endParaRPr lang="en-CA"/>
          </a:p>
        </p:txBody>
      </p:sp>
    </p:spTree>
    <p:extLst>
      <p:ext uri="{BB962C8B-B14F-4D97-AF65-F5344CB8AC3E}">
        <p14:creationId xmlns:p14="http://schemas.microsoft.com/office/powerpoint/2010/main" val="37605136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Performance Standards:</a:t>
            </a:r>
            <a:br>
              <a:rPr lang="en-CA" dirty="0" smtClean="0"/>
            </a:br>
            <a:r>
              <a:rPr lang="en-CA" dirty="0" smtClean="0"/>
              <a:t>Style</a:t>
            </a:r>
            <a:endParaRPr lang="en-CA" dirty="0"/>
          </a:p>
        </p:txBody>
      </p:sp>
      <p:sp>
        <p:nvSpPr>
          <p:cNvPr id="3" name="Content Placeholder 2"/>
          <p:cNvSpPr>
            <a:spLocks noGrp="1"/>
          </p:cNvSpPr>
          <p:nvPr>
            <p:ph idx="1"/>
          </p:nvPr>
        </p:nvSpPr>
        <p:spPr/>
        <p:txBody>
          <a:bodyPr/>
          <a:lstStyle/>
          <a:p>
            <a:r>
              <a:rPr lang="en-CA" dirty="0" smtClean="0"/>
              <a:t>Good to excellent style may be defined when the dog shows:</a:t>
            </a:r>
          </a:p>
          <a:p>
            <a:pPr lvl="1"/>
            <a:r>
              <a:rPr lang="en-CA" dirty="0" smtClean="0"/>
              <a:t>An alert and obedient attitude</a:t>
            </a:r>
          </a:p>
          <a:p>
            <a:pPr lvl="1"/>
            <a:r>
              <a:rPr lang="en-CA" dirty="0" smtClean="0"/>
              <a:t>Determined departure on land and into water</a:t>
            </a:r>
          </a:p>
          <a:p>
            <a:pPr lvl="1"/>
            <a:r>
              <a:rPr lang="en-CA" dirty="0" smtClean="0"/>
              <a:t>An aggressive search for the fall, a prompt pick-up, and</a:t>
            </a:r>
          </a:p>
          <a:p>
            <a:pPr lvl="1"/>
            <a:r>
              <a:rPr lang="en-CA" dirty="0" smtClean="0"/>
              <a:t>A reasonably fast return</a:t>
            </a:r>
          </a:p>
          <a:p>
            <a:r>
              <a:rPr lang="en-CA" dirty="0" smtClean="0"/>
              <a:t>Absence of these style components should be reflected in a dog’s score, even to the point of scoring a dog “0” on style</a:t>
            </a: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33</a:t>
            </a:fld>
            <a:endParaRPr lang="en-CA"/>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4476902"/>
            <a:ext cx="3960440" cy="2120450"/>
          </a:xfrm>
          <a:prstGeom prst="rect">
            <a:avLst/>
          </a:prstGeom>
        </p:spPr>
      </p:pic>
    </p:spTree>
    <p:extLst>
      <p:ext uri="{BB962C8B-B14F-4D97-AF65-F5344CB8AC3E}">
        <p14:creationId xmlns:p14="http://schemas.microsoft.com/office/powerpoint/2010/main" val="21365837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Classification of Faults:</a:t>
            </a:r>
            <a:br>
              <a:rPr lang="en-CA" dirty="0" smtClean="0"/>
            </a:br>
            <a:r>
              <a:rPr lang="en-CA" dirty="0" smtClean="0"/>
              <a:t>Style</a:t>
            </a:r>
            <a:endParaRPr lang="en-CA" dirty="0"/>
          </a:p>
        </p:txBody>
      </p:sp>
      <p:sp>
        <p:nvSpPr>
          <p:cNvPr id="3" name="Content Placeholder 2"/>
          <p:cNvSpPr>
            <a:spLocks noGrp="1"/>
          </p:cNvSpPr>
          <p:nvPr>
            <p:ph idx="1"/>
          </p:nvPr>
        </p:nvSpPr>
        <p:spPr/>
        <p:txBody>
          <a:bodyPr/>
          <a:lstStyle/>
          <a:p>
            <a:r>
              <a:rPr lang="en-CA" dirty="0" smtClean="0"/>
              <a:t>Serious:</a:t>
            </a:r>
          </a:p>
          <a:p>
            <a:pPr lvl="1"/>
            <a:r>
              <a:rPr lang="en-CA" dirty="0" smtClean="0"/>
              <a:t>In Master Upland test, excessive handling to maintain range and position</a:t>
            </a:r>
          </a:p>
          <a:p>
            <a:r>
              <a:rPr lang="en-CA" dirty="0" smtClean="0"/>
              <a:t>Moderate:</a:t>
            </a:r>
          </a:p>
          <a:p>
            <a:pPr lvl="1"/>
            <a:r>
              <a:rPr lang="en-CA" dirty="0" smtClean="0"/>
              <a:t>Hunting in a slow, lackadaisical, disinterested manner</a:t>
            </a:r>
          </a:p>
          <a:p>
            <a:pPr lvl="1"/>
            <a:r>
              <a:rPr lang="en-CA" dirty="0" smtClean="0"/>
              <a:t>Lack of alert, obedient attitude, lack of determined departure on land or on water, lack of aggressive search for the fall, lack of prompt pick up and return</a:t>
            </a:r>
          </a:p>
          <a:p>
            <a:r>
              <a:rPr lang="en-CA" dirty="0" smtClean="0"/>
              <a:t>Minor</a:t>
            </a:r>
          </a:p>
          <a:p>
            <a:pPr lvl="1"/>
            <a:r>
              <a:rPr lang="en-CA" dirty="0" smtClean="0"/>
              <a:t>Lack of attention</a:t>
            </a:r>
          </a:p>
          <a:p>
            <a:pPr lvl="1"/>
            <a:r>
              <a:rPr lang="en-CA" dirty="0" smtClean="0"/>
              <a:t>Slow pick-up of a dead bird (except when fluttering or badly shot up</a:t>
            </a:r>
          </a:p>
          <a:p>
            <a:pPr lvl="1"/>
            <a:r>
              <a:rPr lang="en-CA" dirty="0" smtClean="0"/>
              <a:t>Dropping bird or handling bird in a sloppy manner</a:t>
            </a:r>
          </a:p>
          <a:p>
            <a:endParaRPr lang="en-CA" dirty="0" smtClean="0"/>
          </a:p>
          <a:p>
            <a:pPr lvl="1"/>
            <a:endParaRPr lang="en-CA" dirty="0" smtClean="0"/>
          </a:p>
        </p:txBody>
      </p:sp>
      <p:sp>
        <p:nvSpPr>
          <p:cNvPr id="4" name="Slide Number Placeholder 3"/>
          <p:cNvSpPr>
            <a:spLocks noGrp="1"/>
          </p:cNvSpPr>
          <p:nvPr>
            <p:ph type="sldNum" sz="quarter" idx="12"/>
          </p:nvPr>
        </p:nvSpPr>
        <p:spPr/>
        <p:txBody>
          <a:bodyPr/>
          <a:lstStyle/>
          <a:p>
            <a:fld id="{14696958-A79D-4814-8D1C-6A5C08BA43B2}" type="slidenum">
              <a:rPr lang="en-CA" smtClean="0"/>
              <a:t>34</a:t>
            </a:fld>
            <a:endParaRPr lang="en-CA"/>
          </a:p>
        </p:txBody>
      </p:sp>
    </p:spTree>
    <p:extLst>
      <p:ext uri="{BB962C8B-B14F-4D97-AF65-F5344CB8AC3E}">
        <p14:creationId xmlns:p14="http://schemas.microsoft.com/office/powerpoint/2010/main" val="25007129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Performance Standards:</a:t>
            </a:r>
            <a:br>
              <a:rPr lang="en-CA" dirty="0" smtClean="0"/>
            </a:br>
            <a:r>
              <a:rPr lang="en-CA" dirty="0" smtClean="0"/>
              <a:t>Perseverance</a:t>
            </a:r>
            <a:endParaRPr lang="en-CA" dirty="0"/>
          </a:p>
        </p:txBody>
      </p:sp>
      <p:sp>
        <p:nvSpPr>
          <p:cNvPr id="3" name="Content Placeholder 2"/>
          <p:cNvSpPr>
            <a:spLocks noGrp="1"/>
          </p:cNvSpPr>
          <p:nvPr>
            <p:ph idx="1"/>
          </p:nvPr>
        </p:nvSpPr>
        <p:spPr/>
        <p:txBody>
          <a:bodyPr/>
          <a:lstStyle/>
          <a:p>
            <a:r>
              <a:rPr lang="en-CA" dirty="0" smtClean="0"/>
              <a:t>Perseverance and courage in hunting is shown by a dog’s determination to stick at it and complete the task at hand (i.e. systematically, aggressively, and without faltering) to search for and find the bird he is to retrieve</a:t>
            </a:r>
          </a:p>
          <a:p>
            <a:r>
              <a:rPr lang="en-CA" dirty="0" smtClean="0"/>
              <a:t>Willingness to face, without hesitation and repeatedly, rough cover, cold or rough water, ice, mud or other similar conditions which make the going tough</a:t>
            </a:r>
          </a:p>
          <a:p>
            <a:endParaRPr lang="en-CA" dirty="0"/>
          </a:p>
          <a:p>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35</a:t>
            </a:fld>
            <a:endParaRPr lang="en-CA"/>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0105" y="4365104"/>
            <a:ext cx="2485991" cy="2088232"/>
          </a:xfrm>
          <a:prstGeom prst="rect">
            <a:avLst/>
          </a:prstGeom>
        </p:spPr>
      </p:pic>
    </p:spTree>
    <p:extLst>
      <p:ext uri="{BB962C8B-B14F-4D97-AF65-F5344CB8AC3E}">
        <p14:creationId xmlns:p14="http://schemas.microsoft.com/office/powerpoint/2010/main" val="5905126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Classification of Faults: Perseverance</a:t>
            </a:r>
            <a:endParaRPr lang="en-CA" dirty="0"/>
          </a:p>
        </p:txBody>
      </p:sp>
      <p:sp>
        <p:nvSpPr>
          <p:cNvPr id="3" name="Content Placeholder 2"/>
          <p:cNvSpPr>
            <a:spLocks noGrp="1"/>
          </p:cNvSpPr>
          <p:nvPr>
            <p:ph idx="1"/>
          </p:nvPr>
        </p:nvSpPr>
        <p:spPr/>
        <p:txBody>
          <a:bodyPr>
            <a:normAutofit/>
          </a:bodyPr>
          <a:lstStyle/>
          <a:p>
            <a:r>
              <a:rPr lang="en-CA" dirty="0" smtClean="0"/>
              <a:t>Serious</a:t>
            </a:r>
          </a:p>
          <a:p>
            <a:pPr lvl="1"/>
            <a:r>
              <a:rPr lang="en-CA" dirty="0" smtClean="0"/>
              <a:t>Failure to enter uncomfortable circumstances (e.g. rough cover, water, ice, mud) after having been ordered to do so several times</a:t>
            </a:r>
          </a:p>
          <a:p>
            <a:pPr lvl="1"/>
            <a:r>
              <a:rPr lang="en-CA" dirty="0" smtClean="0"/>
              <a:t>Switching birds - Establishing a hunt in one area of the fall, then giving up and establishing a hunt in another area of the fall; or drops a bird retrieved and goes for another </a:t>
            </a:r>
          </a:p>
          <a:p>
            <a:pPr lvl="1"/>
            <a:r>
              <a:rPr lang="en-CA" dirty="0" smtClean="0"/>
              <a:t>On a mark, returning without the bird, except in a recast situation</a:t>
            </a:r>
          </a:p>
          <a:p>
            <a:pPr lvl="1"/>
            <a:r>
              <a:rPr lang="en-CA" dirty="0" smtClean="0"/>
              <a:t>Stops its hunt</a:t>
            </a:r>
          </a:p>
          <a:p>
            <a:pPr lvl="1"/>
            <a:r>
              <a:rPr lang="en-CA" dirty="0" smtClean="0"/>
              <a:t>“Blinks” a bird – fails to pick the bird up and leaves it after making the find</a:t>
            </a:r>
          </a:p>
        </p:txBody>
      </p:sp>
      <p:sp>
        <p:nvSpPr>
          <p:cNvPr id="4" name="Slide Number Placeholder 3"/>
          <p:cNvSpPr>
            <a:spLocks noGrp="1"/>
          </p:cNvSpPr>
          <p:nvPr>
            <p:ph type="sldNum" sz="quarter" idx="12"/>
          </p:nvPr>
        </p:nvSpPr>
        <p:spPr/>
        <p:txBody>
          <a:bodyPr/>
          <a:lstStyle/>
          <a:p>
            <a:fld id="{14696958-A79D-4814-8D1C-6A5C08BA43B2}" type="slidenum">
              <a:rPr lang="en-CA" smtClean="0"/>
              <a:t>36</a:t>
            </a:fld>
            <a:endParaRPr lang="en-CA"/>
          </a:p>
        </p:txBody>
      </p:sp>
    </p:spTree>
    <p:extLst>
      <p:ext uri="{BB962C8B-B14F-4D97-AF65-F5344CB8AC3E}">
        <p14:creationId xmlns:p14="http://schemas.microsoft.com/office/powerpoint/2010/main" val="17849186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Classification of Faults:</a:t>
            </a:r>
            <a:br>
              <a:rPr lang="en-CA" dirty="0" smtClean="0"/>
            </a:br>
            <a:r>
              <a:rPr lang="en-CA" dirty="0" smtClean="0"/>
              <a:t>Perseverance Cont’d</a:t>
            </a:r>
            <a:endParaRPr lang="en-CA" dirty="0"/>
          </a:p>
        </p:txBody>
      </p:sp>
      <p:sp>
        <p:nvSpPr>
          <p:cNvPr id="3" name="Content Placeholder 2"/>
          <p:cNvSpPr>
            <a:spLocks noGrp="1"/>
          </p:cNvSpPr>
          <p:nvPr>
            <p:ph idx="1"/>
          </p:nvPr>
        </p:nvSpPr>
        <p:spPr/>
        <p:txBody>
          <a:bodyPr/>
          <a:lstStyle/>
          <a:p>
            <a:r>
              <a:rPr lang="en-CA" dirty="0" smtClean="0"/>
              <a:t>Moderate:</a:t>
            </a:r>
          </a:p>
          <a:p>
            <a:pPr lvl="1"/>
            <a:r>
              <a:rPr lang="en-CA" dirty="0" smtClean="0"/>
              <a:t>Reluctance to enter uncomfortable circumstances (e.g. rough cover, water, ice, mud) or other situations involving unpleasant going for the dog</a:t>
            </a:r>
          </a:p>
          <a:p>
            <a:pPr lvl="1"/>
            <a:r>
              <a:rPr lang="en-CA" dirty="0" smtClean="0"/>
              <a:t>Popping on a marked retrieve –stopping and looking back to handler for directions on a mark</a:t>
            </a:r>
          </a:p>
          <a:p>
            <a:r>
              <a:rPr lang="en-CA" dirty="0" smtClean="0"/>
              <a:t>Minor:</a:t>
            </a:r>
          </a:p>
          <a:p>
            <a:pPr lvl="1"/>
            <a:r>
              <a:rPr lang="en-CA" dirty="0" smtClean="0"/>
              <a:t>Popping, stopping and looking back for directions on a blind retrieve where there are no extenuating circumstances</a:t>
            </a:r>
          </a:p>
          <a:p>
            <a:pPr lvl="1"/>
            <a:r>
              <a:rPr lang="en-CA" dirty="0" smtClean="0"/>
              <a:t>In Junior, a single recast</a:t>
            </a: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37</a:t>
            </a:fld>
            <a:endParaRPr lang="en-CA"/>
          </a:p>
        </p:txBody>
      </p:sp>
    </p:spTree>
    <p:extLst>
      <p:ext uri="{BB962C8B-B14F-4D97-AF65-F5344CB8AC3E}">
        <p14:creationId xmlns:p14="http://schemas.microsoft.com/office/powerpoint/2010/main" val="12409610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Performance Standards:</a:t>
            </a:r>
            <a:br>
              <a:rPr lang="en-CA" dirty="0" smtClean="0"/>
            </a:br>
            <a:r>
              <a:rPr lang="en-CA" dirty="0" smtClean="0"/>
              <a:t>Trainability</a:t>
            </a:r>
            <a:endParaRPr lang="en-CA" dirty="0"/>
          </a:p>
        </p:txBody>
      </p:sp>
      <p:sp>
        <p:nvSpPr>
          <p:cNvPr id="3" name="Content Placeholder 2"/>
          <p:cNvSpPr>
            <a:spLocks noGrp="1"/>
          </p:cNvSpPr>
          <p:nvPr>
            <p:ph idx="1"/>
          </p:nvPr>
        </p:nvSpPr>
        <p:spPr>
          <a:xfrm>
            <a:off x="457200" y="1600200"/>
            <a:ext cx="7620000" cy="5141168"/>
          </a:xfrm>
        </p:spPr>
        <p:txBody>
          <a:bodyPr/>
          <a:lstStyle/>
          <a:p>
            <a:r>
              <a:rPr lang="en-CA" dirty="0" smtClean="0"/>
              <a:t>Trainability</a:t>
            </a:r>
            <a:r>
              <a:rPr lang="en-CA" b="1" i="1" dirty="0" smtClean="0"/>
              <a:t> </a:t>
            </a:r>
            <a:r>
              <a:rPr lang="en-CA" dirty="0" smtClean="0"/>
              <a:t>consists of those abilities that the dog acquires through training</a:t>
            </a:r>
          </a:p>
          <a:p>
            <a:pPr lvl="1"/>
            <a:r>
              <a:rPr lang="en-CA" b="1" i="1" dirty="0" smtClean="0"/>
              <a:t>Steadiness: </a:t>
            </a:r>
            <a:r>
              <a:rPr lang="en-CA" dirty="0" smtClean="0"/>
              <a:t>Lack of movement on the line</a:t>
            </a:r>
          </a:p>
          <a:p>
            <a:pPr lvl="1"/>
            <a:r>
              <a:rPr lang="en-CA" b="1" i="1" dirty="0" smtClean="0"/>
              <a:t>Control:</a:t>
            </a:r>
            <a:r>
              <a:rPr lang="en-CA" dirty="0" smtClean="0"/>
              <a:t> Closely aligned to the dog’s response to direction and includes obedience and line manners</a:t>
            </a:r>
          </a:p>
          <a:p>
            <a:pPr lvl="1"/>
            <a:r>
              <a:rPr lang="en-CA" b="1" i="1" dirty="0" smtClean="0"/>
              <a:t>Response: </a:t>
            </a:r>
            <a:r>
              <a:rPr lang="en-CA" dirty="0" smtClean="0"/>
              <a:t>Important in handling tests and in situations where a dog must be brought back to the area of the fall when it has mismarked</a:t>
            </a:r>
          </a:p>
          <a:p>
            <a:pPr lvl="1"/>
            <a:r>
              <a:rPr lang="en-CA" b="1" i="1" dirty="0" smtClean="0"/>
              <a:t>Delivery:</a:t>
            </a:r>
            <a:r>
              <a:rPr lang="en-CA" dirty="0" smtClean="0"/>
              <a:t> Bird must be delivered to the handler directly upon return from the retrieve and given up willingly</a:t>
            </a:r>
          </a:p>
          <a:p>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38</a:t>
            </a:fld>
            <a:endParaRPr lang="en-CA"/>
          </a:p>
        </p:txBody>
      </p:sp>
    </p:spTree>
    <p:extLst>
      <p:ext uri="{BB962C8B-B14F-4D97-AF65-F5344CB8AC3E}">
        <p14:creationId xmlns:p14="http://schemas.microsoft.com/office/powerpoint/2010/main" val="20222063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Classification of Faults:</a:t>
            </a:r>
            <a:br>
              <a:rPr lang="en-CA" dirty="0" smtClean="0"/>
            </a:br>
            <a:r>
              <a:rPr lang="en-CA" dirty="0" smtClean="0"/>
              <a:t>Trainability - </a:t>
            </a:r>
            <a:r>
              <a:rPr lang="en-CA" i="1" dirty="0" smtClean="0"/>
              <a:t>Steadiness</a:t>
            </a:r>
            <a:endParaRPr lang="en-CA" i="1" dirty="0"/>
          </a:p>
        </p:txBody>
      </p:sp>
      <p:sp>
        <p:nvSpPr>
          <p:cNvPr id="3" name="Content Placeholder 2"/>
          <p:cNvSpPr>
            <a:spLocks noGrp="1"/>
          </p:cNvSpPr>
          <p:nvPr>
            <p:ph idx="1"/>
          </p:nvPr>
        </p:nvSpPr>
        <p:spPr>
          <a:xfrm>
            <a:off x="457200" y="1600200"/>
            <a:ext cx="7620000" cy="5257800"/>
          </a:xfrm>
        </p:spPr>
        <p:txBody>
          <a:bodyPr>
            <a:normAutofit/>
          </a:bodyPr>
          <a:lstStyle/>
          <a:p>
            <a:r>
              <a:rPr lang="en-CA" dirty="0" smtClean="0"/>
              <a:t>Serious:</a:t>
            </a:r>
          </a:p>
          <a:p>
            <a:pPr lvl="1"/>
            <a:r>
              <a:rPr lang="en-CA" dirty="0" smtClean="0"/>
              <a:t>In Master, a break or controlled break by the working or honouring dog results in mandatory elimination, except in the Upland test where a controlled break is allowed on the flush</a:t>
            </a:r>
          </a:p>
          <a:p>
            <a:r>
              <a:rPr lang="en-CA" dirty="0" smtClean="0"/>
              <a:t>Moderate:</a:t>
            </a:r>
          </a:p>
          <a:p>
            <a:pPr lvl="1"/>
            <a:r>
              <a:rPr lang="en-CA" dirty="0" smtClean="0"/>
              <a:t>In Senior, a controlled break, after which the dog is brought under control and providing it does not interfere with the working dog </a:t>
            </a:r>
          </a:p>
          <a:p>
            <a:pPr lvl="1"/>
            <a:r>
              <a:rPr lang="en-CA" dirty="0" smtClean="0"/>
              <a:t>Extreme or persistent creeping or serious lack of steadiness and general poor line manners</a:t>
            </a:r>
          </a:p>
          <a:p>
            <a:pPr lvl="1"/>
            <a:r>
              <a:rPr lang="en-CA" dirty="0" smtClean="0"/>
              <a:t>In Master, talking to the working or honouring dog</a:t>
            </a:r>
          </a:p>
          <a:p>
            <a:pPr marL="411480" lvl="1" indent="0">
              <a:buNone/>
            </a:pPr>
            <a:endParaRPr lang="en-CA" dirty="0" smtClean="0"/>
          </a:p>
          <a:p>
            <a:pPr lvl="1"/>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39</a:t>
            </a:fld>
            <a:endParaRPr lang="en-CA"/>
          </a:p>
        </p:txBody>
      </p:sp>
    </p:spTree>
    <p:extLst>
      <p:ext uri="{BB962C8B-B14F-4D97-AF65-F5344CB8AC3E}">
        <p14:creationId xmlns:p14="http://schemas.microsoft.com/office/powerpoint/2010/main" val="2642346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Key Hunt Test Definitions</a:t>
            </a:r>
            <a:endParaRPr lang="en-CA" dirty="0"/>
          </a:p>
        </p:txBody>
      </p:sp>
      <p:sp>
        <p:nvSpPr>
          <p:cNvPr id="3" name="Content Placeholder 2"/>
          <p:cNvSpPr>
            <a:spLocks noGrp="1"/>
          </p:cNvSpPr>
          <p:nvPr>
            <p:ph idx="1"/>
          </p:nvPr>
        </p:nvSpPr>
        <p:spPr/>
        <p:txBody>
          <a:bodyPr>
            <a:normAutofit lnSpcReduction="10000"/>
          </a:bodyPr>
          <a:lstStyle/>
          <a:p>
            <a:r>
              <a:rPr lang="en-CA" b="1" dirty="0" smtClean="0"/>
              <a:t>Break</a:t>
            </a:r>
          </a:p>
          <a:p>
            <a:pPr lvl="1"/>
            <a:r>
              <a:rPr lang="en-CA" dirty="0" smtClean="0"/>
              <a:t>Dog leaves to retrieve without release by handler and is not brought under control</a:t>
            </a:r>
          </a:p>
          <a:p>
            <a:r>
              <a:rPr lang="en-CA" b="1" dirty="0" smtClean="0"/>
              <a:t>Controlled Break</a:t>
            </a:r>
          </a:p>
          <a:p>
            <a:pPr lvl="1"/>
            <a:r>
              <a:rPr lang="en-CA" dirty="0" smtClean="0"/>
              <a:t>Dog leaves to retrieve without release by handler but is quickly brought under control verbally or by whistle and returns</a:t>
            </a:r>
          </a:p>
          <a:p>
            <a:pPr lvl="1"/>
            <a:r>
              <a:rPr lang="en-CA" dirty="0" smtClean="0"/>
              <a:t>In Master, a controlled break calls for a “0” score except in the Upland series where it is considered a minor fault when the dog is brought under immediate control</a:t>
            </a:r>
          </a:p>
          <a:p>
            <a:r>
              <a:rPr lang="en-CA" b="1" dirty="0" smtClean="0"/>
              <a:t>Creeping</a:t>
            </a:r>
          </a:p>
          <a:p>
            <a:pPr lvl="1"/>
            <a:r>
              <a:rPr lang="en-CA" dirty="0" smtClean="0"/>
              <a:t>Leaving the handler on a tentative yet excited basis, short of leaving completely</a:t>
            </a:r>
          </a:p>
          <a:p>
            <a:pPr lvl="1"/>
            <a:r>
              <a:rPr lang="en-CA" dirty="0" smtClean="0"/>
              <a:t>General unsteadiness</a:t>
            </a:r>
          </a:p>
          <a:p>
            <a:pPr lvl="1"/>
            <a:r>
              <a:rPr lang="en-CA" dirty="0" smtClean="0"/>
              <a:t>Can be a safety issue</a:t>
            </a:r>
          </a:p>
          <a:p>
            <a:pPr lvl="1"/>
            <a:endParaRPr lang="en-CA" dirty="0"/>
          </a:p>
          <a:p>
            <a:pPr lvl="1"/>
            <a:endParaRPr lang="en-CA" dirty="0" smtClean="0"/>
          </a:p>
        </p:txBody>
      </p:sp>
      <p:sp>
        <p:nvSpPr>
          <p:cNvPr id="4" name="Slide Number Placeholder 3"/>
          <p:cNvSpPr>
            <a:spLocks noGrp="1"/>
          </p:cNvSpPr>
          <p:nvPr>
            <p:ph type="sldNum" sz="quarter" idx="12"/>
          </p:nvPr>
        </p:nvSpPr>
        <p:spPr/>
        <p:txBody>
          <a:bodyPr/>
          <a:lstStyle/>
          <a:p>
            <a:fld id="{14696958-A79D-4814-8D1C-6A5C08BA43B2}" type="slidenum">
              <a:rPr lang="en-CA" smtClean="0"/>
              <a:t>4</a:t>
            </a:fld>
            <a:endParaRPr lang="en-CA"/>
          </a:p>
        </p:txBody>
      </p:sp>
    </p:spTree>
    <p:extLst>
      <p:ext uri="{BB962C8B-B14F-4D97-AF65-F5344CB8AC3E}">
        <p14:creationId xmlns:p14="http://schemas.microsoft.com/office/powerpoint/2010/main" val="6017519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Classification of Faults:</a:t>
            </a:r>
            <a:br>
              <a:rPr lang="en-CA" dirty="0" smtClean="0"/>
            </a:br>
            <a:r>
              <a:rPr lang="en-CA" dirty="0" smtClean="0"/>
              <a:t>Trainability – </a:t>
            </a:r>
            <a:r>
              <a:rPr lang="en-CA" i="1" dirty="0" smtClean="0"/>
              <a:t>Steadiness Cont’d</a:t>
            </a:r>
            <a:endParaRPr lang="en-CA" i="1" dirty="0"/>
          </a:p>
        </p:txBody>
      </p:sp>
      <p:sp>
        <p:nvSpPr>
          <p:cNvPr id="3" name="Content Placeholder 2"/>
          <p:cNvSpPr>
            <a:spLocks noGrp="1"/>
          </p:cNvSpPr>
          <p:nvPr>
            <p:ph idx="1"/>
          </p:nvPr>
        </p:nvSpPr>
        <p:spPr/>
        <p:txBody>
          <a:bodyPr/>
          <a:lstStyle/>
          <a:p>
            <a:r>
              <a:rPr lang="en-CA" dirty="0"/>
              <a:t>Minor: </a:t>
            </a:r>
          </a:p>
          <a:p>
            <a:pPr lvl="1"/>
            <a:r>
              <a:rPr lang="en-CA" dirty="0"/>
              <a:t>Unsteadiness on </a:t>
            </a:r>
            <a:r>
              <a:rPr lang="en-CA" dirty="0" smtClean="0"/>
              <a:t>the line</a:t>
            </a:r>
            <a:r>
              <a:rPr lang="en-CA" dirty="0"/>
              <a:t>, including creeping</a:t>
            </a:r>
          </a:p>
          <a:p>
            <a:pPr lvl="1"/>
            <a:r>
              <a:rPr lang="en-CA" dirty="0"/>
              <a:t>In Junior, controlled break</a:t>
            </a:r>
          </a:p>
          <a:p>
            <a:pPr lvl="1"/>
            <a:r>
              <a:rPr lang="en-CA" dirty="0"/>
              <a:t>In Master, controlled break in Upland</a:t>
            </a:r>
          </a:p>
          <a:p>
            <a:pPr lvl="1"/>
            <a:r>
              <a:rPr lang="en-CA" dirty="0"/>
              <a:t>In Senior and Master, creeping</a:t>
            </a:r>
          </a:p>
          <a:p>
            <a:pPr lvl="1"/>
            <a:r>
              <a:rPr lang="en-CA" dirty="0"/>
              <a:t>In Senior, talking to the working dog or honouring dog</a:t>
            </a:r>
          </a:p>
          <a:p>
            <a:pPr lvl="2"/>
            <a:r>
              <a:rPr lang="en-CA" dirty="0" smtClean="0"/>
              <a:t>It is desirable that the handler remain silent from the time the first shot is fired until release by the judge</a:t>
            </a:r>
            <a:endParaRPr lang="en-CA" dirty="0"/>
          </a:p>
          <a:p>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40</a:t>
            </a:fld>
            <a:endParaRPr lang="en-CA"/>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3808" y="4605130"/>
            <a:ext cx="3096344" cy="2064230"/>
          </a:xfrm>
          <a:prstGeom prst="rect">
            <a:avLst/>
          </a:prstGeom>
        </p:spPr>
      </p:pic>
    </p:spTree>
    <p:extLst>
      <p:ext uri="{BB962C8B-B14F-4D97-AF65-F5344CB8AC3E}">
        <p14:creationId xmlns:p14="http://schemas.microsoft.com/office/powerpoint/2010/main" val="24159160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Classification of Faults: Trainability - </a:t>
            </a:r>
            <a:r>
              <a:rPr lang="en-CA" i="1" dirty="0" smtClean="0"/>
              <a:t>Control</a:t>
            </a:r>
            <a:endParaRPr lang="en-CA" i="1" dirty="0"/>
          </a:p>
        </p:txBody>
      </p:sp>
      <p:sp>
        <p:nvSpPr>
          <p:cNvPr id="3" name="Content Placeholder 2"/>
          <p:cNvSpPr>
            <a:spLocks noGrp="1"/>
          </p:cNvSpPr>
          <p:nvPr>
            <p:ph idx="1"/>
          </p:nvPr>
        </p:nvSpPr>
        <p:spPr/>
        <p:txBody>
          <a:bodyPr>
            <a:normAutofit/>
          </a:bodyPr>
          <a:lstStyle/>
          <a:p>
            <a:r>
              <a:rPr lang="en-CA" dirty="0" smtClean="0"/>
              <a:t>Serious:</a:t>
            </a:r>
          </a:p>
          <a:p>
            <a:pPr lvl="1"/>
            <a:r>
              <a:rPr lang="en-CA" dirty="0" smtClean="0"/>
              <a:t>Dog is allowed to hunt extensively after handling on a mark/blind has begun</a:t>
            </a:r>
          </a:p>
          <a:p>
            <a:pPr lvl="1"/>
            <a:r>
              <a:rPr lang="en-CA" dirty="0" smtClean="0"/>
              <a:t>Dog is out of sight on a blind for an unreasonable time </a:t>
            </a:r>
          </a:p>
          <a:p>
            <a:pPr lvl="1"/>
            <a:r>
              <a:rPr lang="en-CA" dirty="0" smtClean="0"/>
              <a:t>Loud and prolonged barking or whining</a:t>
            </a:r>
          </a:p>
          <a:p>
            <a:r>
              <a:rPr lang="en-CA" dirty="0" smtClean="0"/>
              <a:t>Moderate:</a:t>
            </a:r>
          </a:p>
          <a:p>
            <a:pPr lvl="1"/>
            <a:r>
              <a:rPr lang="en-CA" dirty="0" smtClean="0"/>
              <a:t>Moderate whining of short duration </a:t>
            </a:r>
          </a:p>
          <a:p>
            <a:pPr lvl="1"/>
            <a:r>
              <a:rPr lang="en-CA" dirty="0" smtClean="0"/>
              <a:t>Recast</a:t>
            </a:r>
          </a:p>
          <a:p>
            <a:r>
              <a:rPr lang="en-CA" dirty="0" smtClean="0"/>
              <a:t>Minor</a:t>
            </a:r>
          </a:p>
          <a:p>
            <a:pPr lvl="1"/>
            <a:r>
              <a:rPr lang="en-CA" dirty="0" smtClean="0"/>
              <a:t>Slight short whine or one bark on line or on send</a:t>
            </a:r>
          </a:p>
          <a:p>
            <a:pPr lvl="1"/>
            <a:r>
              <a:rPr lang="en-CA" dirty="0" smtClean="0"/>
              <a:t>In Junior, a single recast</a:t>
            </a:r>
          </a:p>
          <a:p>
            <a:pPr lvl="1"/>
            <a:r>
              <a:rPr lang="en-CA" dirty="0" smtClean="0"/>
              <a:t>Poor line manners; poor heeling, dropping bird on delivery, jumping after birds, etc. </a:t>
            </a:r>
            <a:endParaRPr lang="en-CA" dirty="0"/>
          </a:p>
          <a:p>
            <a:pPr lvl="1"/>
            <a:endParaRPr lang="en-CA" dirty="0" smtClean="0"/>
          </a:p>
          <a:p>
            <a:pPr lvl="1"/>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41</a:t>
            </a:fld>
            <a:endParaRPr lang="en-CA"/>
          </a:p>
        </p:txBody>
      </p:sp>
    </p:spTree>
    <p:extLst>
      <p:ext uri="{BB962C8B-B14F-4D97-AF65-F5344CB8AC3E}">
        <p14:creationId xmlns:p14="http://schemas.microsoft.com/office/powerpoint/2010/main" val="24791614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Classification of Faults:</a:t>
            </a:r>
            <a:br>
              <a:rPr lang="en-CA" dirty="0" smtClean="0"/>
            </a:br>
            <a:r>
              <a:rPr lang="en-CA" dirty="0" smtClean="0"/>
              <a:t>Trainability - </a:t>
            </a:r>
            <a:r>
              <a:rPr lang="en-CA" i="1" dirty="0" smtClean="0"/>
              <a:t>Response</a:t>
            </a:r>
            <a:endParaRPr lang="en-CA" i="1" dirty="0"/>
          </a:p>
        </p:txBody>
      </p:sp>
      <p:sp>
        <p:nvSpPr>
          <p:cNvPr id="3" name="Content Placeholder 2"/>
          <p:cNvSpPr>
            <a:spLocks noGrp="1"/>
          </p:cNvSpPr>
          <p:nvPr>
            <p:ph idx="1"/>
          </p:nvPr>
        </p:nvSpPr>
        <p:spPr/>
        <p:txBody>
          <a:bodyPr/>
          <a:lstStyle/>
          <a:p>
            <a:r>
              <a:rPr lang="en-CA" dirty="0" smtClean="0"/>
              <a:t>Serious:</a:t>
            </a:r>
          </a:p>
          <a:p>
            <a:pPr lvl="1"/>
            <a:r>
              <a:rPr lang="en-CA" dirty="0" smtClean="0"/>
              <a:t>Many refusals unless mitigating circumstances exist</a:t>
            </a:r>
          </a:p>
          <a:p>
            <a:pPr lvl="1"/>
            <a:r>
              <a:rPr lang="en-CA" dirty="0" smtClean="0"/>
              <a:t>Failure to return when called</a:t>
            </a:r>
          </a:p>
          <a:p>
            <a:pPr lvl="1"/>
            <a:r>
              <a:rPr lang="en-CA" dirty="0" smtClean="0"/>
              <a:t>Repeatedly popping on a blind</a:t>
            </a:r>
          </a:p>
          <a:p>
            <a:r>
              <a:rPr lang="en-CA" dirty="0" smtClean="0"/>
              <a:t>Moderate:</a:t>
            </a:r>
          </a:p>
          <a:p>
            <a:pPr lvl="1"/>
            <a:r>
              <a:rPr lang="en-CA" dirty="0" smtClean="0"/>
              <a:t>Multiple whistle/cast refusals</a:t>
            </a:r>
          </a:p>
          <a:p>
            <a:r>
              <a:rPr lang="en-CA" dirty="0" smtClean="0"/>
              <a:t>Minor:</a:t>
            </a:r>
          </a:p>
          <a:p>
            <a:pPr lvl="1"/>
            <a:r>
              <a:rPr lang="en-CA" dirty="0" smtClean="0"/>
              <a:t>One whistle/occasional cast refusal unless mitigating circumstances exist</a:t>
            </a:r>
          </a:p>
          <a:p>
            <a:pPr lvl="1"/>
            <a:r>
              <a:rPr lang="en-CA" dirty="0" smtClean="0"/>
              <a:t>Popping, stopping and looking back for direction on a blind retrieve where there are no extenuating circumstances</a:t>
            </a: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42</a:t>
            </a:fld>
            <a:endParaRPr lang="en-CA"/>
          </a:p>
        </p:txBody>
      </p:sp>
    </p:spTree>
    <p:extLst>
      <p:ext uri="{BB962C8B-B14F-4D97-AF65-F5344CB8AC3E}">
        <p14:creationId xmlns:p14="http://schemas.microsoft.com/office/powerpoint/2010/main" val="36495631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Classification of Faults:</a:t>
            </a:r>
            <a:br>
              <a:rPr lang="en-CA" dirty="0" smtClean="0"/>
            </a:br>
            <a:r>
              <a:rPr lang="en-CA" dirty="0" smtClean="0"/>
              <a:t>Trainability - </a:t>
            </a:r>
            <a:r>
              <a:rPr lang="en-CA" i="1" dirty="0" smtClean="0"/>
              <a:t>Delivery</a:t>
            </a:r>
            <a:endParaRPr lang="en-CA" i="1" dirty="0"/>
          </a:p>
        </p:txBody>
      </p:sp>
      <p:sp>
        <p:nvSpPr>
          <p:cNvPr id="3" name="Content Placeholder 2"/>
          <p:cNvSpPr>
            <a:spLocks noGrp="1"/>
          </p:cNvSpPr>
          <p:nvPr>
            <p:ph idx="1"/>
          </p:nvPr>
        </p:nvSpPr>
        <p:spPr/>
        <p:txBody>
          <a:bodyPr/>
          <a:lstStyle/>
          <a:p>
            <a:r>
              <a:rPr lang="en-CA" dirty="0" smtClean="0"/>
              <a:t>Serious:</a:t>
            </a:r>
          </a:p>
          <a:p>
            <a:pPr lvl="1" algn="just"/>
            <a:r>
              <a:rPr lang="en-CA" dirty="0" smtClean="0"/>
              <a:t>Failure to deliver to hand</a:t>
            </a:r>
          </a:p>
          <a:p>
            <a:pPr lvl="1" algn="just"/>
            <a:r>
              <a:rPr lang="en-CA" dirty="0" smtClean="0"/>
              <a:t>Freezing – refusal to release a bird for an unreasonable period of time or until compelled to do so</a:t>
            </a:r>
          </a:p>
          <a:p>
            <a:pPr lvl="1" algn="just"/>
            <a:r>
              <a:rPr lang="en-CA" dirty="0" smtClean="0"/>
              <a:t>Hard mouth – badly damaging a bird or making it unfit for human consumption which, in the opinion of the judges, was caused solely by the dog without justification </a:t>
            </a:r>
          </a:p>
          <a:p>
            <a:pPr lvl="1" algn="just"/>
            <a:r>
              <a:rPr lang="en-CA" dirty="0" smtClean="0"/>
              <a:t>Retrieving a decoy</a:t>
            </a:r>
          </a:p>
          <a:p>
            <a:pPr algn="just"/>
            <a:r>
              <a:rPr lang="en-CA" dirty="0" smtClean="0"/>
              <a:t>Minor</a:t>
            </a:r>
          </a:p>
          <a:p>
            <a:pPr lvl="1" algn="just"/>
            <a:r>
              <a:rPr lang="en-CA" dirty="0" smtClean="0"/>
              <a:t>Slight freezing – reluctance to give up a bird </a:t>
            </a:r>
          </a:p>
          <a:p>
            <a:pPr lvl="1" algn="just"/>
            <a:r>
              <a:rPr lang="en-CA" dirty="0" smtClean="0"/>
              <a:t>Roughness with game</a:t>
            </a: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43</a:t>
            </a:fld>
            <a:endParaRPr lang="en-CA"/>
          </a:p>
        </p:txBody>
      </p:sp>
    </p:spTree>
    <p:extLst>
      <p:ext uri="{BB962C8B-B14F-4D97-AF65-F5344CB8AC3E}">
        <p14:creationId xmlns:p14="http://schemas.microsoft.com/office/powerpoint/2010/main" val="30172083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Serious Handler Faults</a:t>
            </a:r>
            <a:endParaRPr lang="en-CA" dirty="0"/>
          </a:p>
        </p:txBody>
      </p:sp>
      <p:sp>
        <p:nvSpPr>
          <p:cNvPr id="3" name="Content Placeholder 2"/>
          <p:cNvSpPr>
            <a:spLocks noGrp="1"/>
          </p:cNvSpPr>
          <p:nvPr>
            <p:ph idx="1"/>
          </p:nvPr>
        </p:nvSpPr>
        <p:spPr/>
        <p:txBody>
          <a:bodyPr/>
          <a:lstStyle/>
          <a:p>
            <a:r>
              <a:rPr lang="en-CA" dirty="0" smtClean="0"/>
              <a:t>In Master and Senior, carrying exposed training equipment (example; crop) </a:t>
            </a:r>
          </a:p>
          <a:p>
            <a:r>
              <a:rPr lang="en-CA" dirty="0" smtClean="0"/>
              <a:t>Lining a dog in direction of a fall or gun station before falls are down</a:t>
            </a:r>
          </a:p>
          <a:p>
            <a:r>
              <a:rPr lang="en-CA" dirty="0" smtClean="0"/>
              <a:t>The handler of an honouring dog makes noise or gives a command loud enough to interfere with the working dog </a:t>
            </a:r>
          </a:p>
          <a:p>
            <a:r>
              <a:rPr lang="en-CA" dirty="0" smtClean="0"/>
              <a:t>Unsportsmanlike conduct: Abusing or harassing any person present or kicking, striking or otherwise roughly manhandling a dog</a:t>
            </a:r>
          </a:p>
          <a:p>
            <a:r>
              <a:rPr lang="en-CA" dirty="0" smtClean="0"/>
              <a:t>Lack of safe gun handling</a:t>
            </a: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44</a:t>
            </a:fld>
            <a:endParaRPr lang="en-CA"/>
          </a:p>
        </p:txBody>
      </p:sp>
    </p:spTree>
    <p:extLst>
      <p:ext uri="{BB962C8B-B14F-4D97-AF65-F5344CB8AC3E}">
        <p14:creationId xmlns:p14="http://schemas.microsoft.com/office/powerpoint/2010/main" val="16121925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Serious Handler Faults Cont’d</a:t>
            </a:r>
            <a:endParaRPr lang="en-CA" dirty="0"/>
          </a:p>
        </p:txBody>
      </p:sp>
      <p:sp>
        <p:nvSpPr>
          <p:cNvPr id="3" name="Content Placeholder 2"/>
          <p:cNvSpPr>
            <a:spLocks noGrp="1"/>
          </p:cNvSpPr>
          <p:nvPr>
            <p:ph idx="1"/>
          </p:nvPr>
        </p:nvSpPr>
        <p:spPr/>
        <p:txBody>
          <a:bodyPr/>
          <a:lstStyle/>
          <a:p>
            <a:r>
              <a:rPr lang="en-CA" dirty="0" smtClean="0"/>
              <a:t>Deliberately permitting a dog to see the location of a fall for another dog, or to see the planting or retrieve of a blind</a:t>
            </a:r>
          </a:p>
          <a:p>
            <a:r>
              <a:rPr lang="en-CA" dirty="0" smtClean="0"/>
              <a:t>Willfully interfering with another handler or dog</a:t>
            </a:r>
          </a:p>
          <a:p>
            <a:r>
              <a:rPr lang="en-CA" dirty="0" smtClean="0"/>
              <a:t>At Master and Senior, exposing leash in front of judges</a:t>
            </a:r>
          </a:p>
          <a:p>
            <a:r>
              <a:rPr lang="en-CA" dirty="0" smtClean="0"/>
              <a:t>At Master and Senior, restraining a dog on line </a:t>
            </a:r>
          </a:p>
          <a:p>
            <a:r>
              <a:rPr lang="en-CA" dirty="0" smtClean="0"/>
              <a:t>Threatening gestures or intimidation to the dog </a:t>
            </a:r>
          </a:p>
          <a:p>
            <a:r>
              <a:rPr lang="en-CA" dirty="0" smtClean="0"/>
              <a:t>Blocking a dog’s view of the bird</a:t>
            </a:r>
          </a:p>
          <a:p>
            <a:r>
              <a:rPr lang="en-CA" dirty="0" smtClean="0"/>
              <a:t>Throwing objects to encourage water entry or direct a dog to a fall</a:t>
            </a:r>
          </a:p>
          <a:p>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45</a:t>
            </a:fld>
            <a:endParaRPr lang="en-CA"/>
          </a:p>
        </p:txBody>
      </p:sp>
    </p:spTree>
    <p:extLst>
      <p:ext uri="{BB962C8B-B14F-4D97-AF65-F5344CB8AC3E}">
        <p14:creationId xmlns:p14="http://schemas.microsoft.com/office/powerpoint/2010/main" val="37844753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Gun Safety</a:t>
            </a:r>
            <a:endParaRPr lang="en-CA" dirty="0"/>
          </a:p>
        </p:txBody>
      </p:sp>
      <p:sp>
        <p:nvSpPr>
          <p:cNvPr id="3" name="Content Placeholder 2"/>
          <p:cNvSpPr>
            <a:spLocks noGrp="1"/>
          </p:cNvSpPr>
          <p:nvPr>
            <p:ph idx="1"/>
          </p:nvPr>
        </p:nvSpPr>
        <p:spPr/>
        <p:txBody>
          <a:bodyPr/>
          <a:lstStyle/>
          <a:p>
            <a:r>
              <a:rPr lang="en-CA" dirty="0" smtClean="0"/>
              <a:t>Judges may remove anyone who does not practice gun safety</a:t>
            </a:r>
          </a:p>
          <a:p>
            <a:r>
              <a:rPr lang="en-CA" dirty="0" smtClean="0"/>
              <a:t>In accordance with the Canadian Firearms Program, all who handle firearms, including judges, handlers and officials must adhere to the following Vital Four </a:t>
            </a:r>
            <a:r>
              <a:rPr lang="en-CA" b="1" dirty="0" smtClean="0"/>
              <a:t>ACTS</a:t>
            </a:r>
            <a:r>
              <a:rPr lang="en-CA" dirty="0" smtClean="0"/>
              <a:t> of firearm safety:</a:t>
            </a:r>
          </a:p>
          <a:p>
            <a:pPr lvl="1"/>
            <a:r>
              <a:rPr lang="en-CA" b="1" dirty="0" smtClean="0"/>
              <a:t>A</a:t>
            </a:r>
            <a:r>
              <a:rPr lang="en-CA" dirty="0" smtClean="0"/>
              <a:t>ssume every firearm is loaded</a:t>
            </a:r>
          </a:p>
          <a:p>
            <a:pPr lvl="1"/>
            <a:r>
              <a:rPr lang="en-CA" b="1" dirty="0" smtClean="0"/>
              <a:t>C</a:t>
            </a:r>
            <a:r>
              <a:rPr lang="en-CA" dirty="0" smtClean="0"/>
              <a:t>ontrol the muzzle direction at all times</a:t>
            </a:r>
          </a:p>
          <a:p>
            <a:pPr lvl="1"/>
            <a:r>
              <a:rPr lang="en-CA" b="1" dirty="0" smtClean="0"/>
              <a:t>T</a:t>
            </a:r>
            <a:r>
              <a:rPr lang="en-CA" dirty="0" smtClean="0"/>
              <a:t>rigger finger must be kept off the trigger and out of the trigger guards</a:t>
            </a:r>
          </a:p>
          <a:p>
            <a:pPr lvl="1"/>
            <a:r>
              <a:rPr lang="en-CA" b="1" dirty="0" smtClean="0"/>
              <a:t>S</a:t>
            </a:r>
            <a:r>
              <a:rPr lang="en-CA" dirty="0" smtClean="0"/>
              <a:t>ee that the firearm is unloaded</a:t>
            </a: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46</a:t>
            </a:fld>
            <a:endParaRPr lang="en-CA"/>
          </a:p>
        </p:txBody>
      </p:sp>
    </p:spTree>
    <p:extLst>
      <p:ext uri="{BB962C8B-B14F-4D97-AF65-F5344CB8AC3E}">
        <p14:creationId xmlns:p14="http://schemas.microsoft.com/office/powerpoint/2010/main" val="2721732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Gun Safety Cont’d</a:t>
            </a:r>
            <a:endParaRPr lang="en-CA" dirty="0"/>
          </a:p>
        </p:txBody>
      </p:sp>
      <p:sp>
        <p:nvSpPr>
          <p:cNvPr id="3" name="Content Placeholder 2"/>
          <p:cNvSpPr>
            <a:spLocks noGrp="1"/>
          </p:cNvSpPr>
          <p:nvPr>
            <p:ph idx="1"/>
          </p:nvPr>
        </p:nvSpPr>
        <p:spPr/>
        <p:txBody>
          <a:bodyPr/>
          <a:lstStyle/>
          <a:p>
            <a:r>
              <a:rPr lang="en-CA" dirty="0" smtClean="0"/>
              <a:t>Anyone who handles firearms must also </a:t>
            </a:r>
            <a:r>
              <a:rPr lang="en-CA" b="1" dirty="0" smtClean="0"/>
              <a:t>PROVE</a:t>
            </a:r>
            <a:r>
              <a:rPr lang="en-CA" dirty="0" smtClean="0"/>
              <a:t> the firearm safe:</a:t>
            </a:r>
          </a:p>
          <a:p>
            <a:pPr lvl="1"/>
            <a:r>
              <a:rPr lang="en-CA" b="1" dirty="0" smtClean="0"/>
              <a:t>P</a:t>
            </a:r>
            <a:r>
              <a:rPr lang="en-CA" dirty="0" smtClean="0"/>
              <a:t>oint the firearm in the safest available direction</a:t>
            </a:r>
          </a:p>
          <a:p>
            <a:pPr lvl="1"/>
            <a:r>
              <a:rPr lang="en-CA" b="1" dirty="0" smtClean="0"/>
              <a:t>R</a:t>
            </a:r>
            <a:r>
              <a:rPr lang="en-CA" dirty="0" smtClean="0"/>
              <a:t>emove all ammunition</a:t>
            </a:r>
          </a:p>
          <a:p>
            <a:pPr lvl="1"/>
            <a:r>
              <a:rPr lang="en-CA" b="1" dirty="0" smtClean="0"/>
              <a:t>O</a:t>
            </a:r>
            <a:r>
              <a:rPr lang="en-CA" dirty="0" smtClean="0"/>
              <a:t>bserve the chamber</a:t>
            </a:r>
          </a:p>
          <a:p>
            <a:pPr lvl="1"/>
            <a:r>
              <a:rPr lang="en-CA" b="1" dirty="0" smtClean="0"/>
              <a:t>V</a:t>
            </a:r>
            <a:r>
              <a:rPr lang="en-CA" dirty="0" smtClean="0"/>
              <a:t>erify the feeding path</a:t>
            </a:r>
          </a:p>
          <a:p>
            <a:pPr lvl="1"/>
            <a:r>
              <a:rPr lang="en-CA" b="1" dirty="0" smtClean="0"/>
              <a:t>E</a:t>
            </a:r>
            <a:r>
              <a:rPr lang="en-CA" dirty="0" smtClean="0"/>
              <a:t>xamine before each time you pick up a firearm</a:t>
            </a: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47</a:t>
            </a:fld>
            <a:endParaRPr lang="en-CA"/>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1935" y="4581128"/>
            <a:ext cx="2880185" cy="1918923"/>
          </a:xfrm>
          <a:prstGeom prst="rect">
            <a:avLst/>
          </a:prstGeom>
        </p:spPr>
      </p:pic>
    </p:spTree>
    <p:extLst>
      <p:ext uri="{BB962C8B-B14F-4D97-AF65-F5344CB8AC3E}">
        <p14:creationId xmlns:p14="http://schemas.microsoft.com/office/powerpoint/2010/main" val="20095750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Perhaps Above All</a:t>
            </a:r>
            <a:endParaRPr lang="en-CA" dirty="0"/>
          </a:p>
        </p:txBody>
      </p:sp>
      <p:sp>
        <p:nvSpPr>
          <p:cNvPr id="3" name="Content Placeholder 2"/>
          <p:cNvSpPr>
            <a:spLocks noGrp="1"/>
          </p:cNvSpPr>
          <p:nvPr>
            <p:ph idx="1"/>
          </p:nvPr>
        </p:nvSpPr>
        <p:spPr/>
        <p:txBody>
          <a:bodyPr/>
          <a:lstStyle/>
          <a:p>
            <a:r>
              <a:rPr lang="en-CA" dirty="0" smtClean="0"/>
              <a:t>Hunt tests should be an enjoyable sport in which handlers and their dogs get to work as a team and have fun</a:t>
            </a:r>
          </a:p>
          <a:p>
            <a:endParaRPr lang="en-CA" dirty="0"/>
          </a:p>
          <a:p>
            <a:endParaRPr lang="en-CA" dirty="0" smtClean="0"/>
          </a:p>
          <a:p>
            <a:endParaRPr lang="en-CA" dirty="0"/>
          </a:p>
          <a:p>
            <a:pPr marL="114300" indent="0" algn="ctr">
              <a:buNone/>
            </a:pPr>
            <a:endParaRPr lang="en-CA" dirty="0" smtClean="0"/>
          </a:p>
          <a:p>
            <a:pPr marL="114300" indent="0" algn="ctr">
              <a:buNone/>
            </a:pPr>
            <a:endParaRPr lang="en-CA" dirty="0"/>
          </a:p>
          <a:p>
            <a:pPr marL="114300" indent="0" algn="ctr">
              <a:buNone/>
            </a:pPr>
            <a:endParaRPr lang="en-CA" dirty="0" smtClean="0"/>
          </a:p>
          <a:p>
            <a:pPr marL="114300" indent="0" algn="ctr">
              <a:buNone/>
            </a:pPr>
            <a:endParaRPr lang="en-CA" dirty="0"/>
          </a:p>
          <a:p>
            <a:pPr marL="114300" indent="0" algn="ctr">
              <a:buNone/>
            </a:pPr>
            <a:r>
              <a:rPr lang="en-CA" sz="4000" dirty="0" smtClean="0"/>
              <a:t>Thank you!</a:t>
            </a:r>
            <a:endParaRPr lang="en-CA" sz="4000" dirty="0"/>
          </a:p>
        </p:txBody>
      </p:sp>
      <p:sp>
        <p:nvSpPr>
          <p:cNvPr id="4" name="Slide Number Placeholder 3"/>
          <p:cNvSpPr>
            <a:spLocks noGrp="1"/>
          </p:cNvSpPr>
          <p:nvPr>
            <p:ph type="sldNum" sz="quarter" idx="12"/>
          </p:nvPr>
        </p:nvSpPr>
        <p:spPr/>
        <p:txBody>
          <a:bodyPr/>
          <a:lstStyle/>
          <a:p>
            <a:fld id="{14696958-A79D-4814-8D1C-6A5C08BA43B2}" type="slidenum">
              <a:rPr lang="en-CA" smtClean="0"/>
              <a:t>48</a:t>
            </a:fld>
            <a:endParaRPr lang="en-CA"/>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2529370"/>
            <a:ext cx="3312368" cy="2483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2360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Key Hunt Test Definitions Cont’d</a:t>
            </a:r>
            <a:endParaRPr lang="en-CA" dirty="0"/>
          </a:p>
        </p:txBody>
      </p:sp>
      <p:sp>
        <p:nvSpPr>
          <p:cNvPr id="3" name="Content Placeholder 2"/>
          <p:cNvSpPr>
            <a:spLocks noGrp="1"/>
          </p:cNvSpPr>
          <p:nvPr>
            <p:ph idx="1"/>
          </p:nvPr>
        </p:nvSpPr>
        <p:spPr/>
        <p:txBody>
          <a:bodyPr/>
          <a:lstStyle/>
          <a:p>
            <a:r>
              <a:rPr lang="en-CA" b="1" dirty="0" smtClean="0"/>
              <a:t>Pop</a:t>
            </a:r>
          </a:p>
          <a:p>
            <a:pPr lvl="1"/>
            <a:r>
              <a:rPr lang="en-CA" dirty="0" smtClean="0"/>
              <a:t>A pop, or popping, is voluntary stopping (without command) and looking back to the handler for direction after having been sent</a:t>
            </a:r>
          </a:p>
          <a:p>
            <a:r>
              <a:rPr lang="en-CA" b="1" dirty="0" smtClean="0"/>
              <a:t>Diversion Bird</a:t>
            </a:r>
          </a:p>
          <a:p>
            <a:pPr lvl="1"/>
            <a:r>
              <a:rPr lang="en-CA" dirty="0" smtClean="0"/>
              <a:t>A bird that is thrown and acts to divert the dog from their task at hand as it occurs</a:t>
            </a:r>
          </a:p>
          <a:p>
            <a:pPr lvl="1"/>
            <a:r>
              <a:rPr lang="en-CA" dirty="0" smtClean="0"/>
              <a:t>Occurs while the dog is actively working in the field as opposed to being at the line</a:t>
            </a:r>
          </a:p>
          <a:p>
            <a:r>
              <a:rPr lang="en-CA" b="1" dirty="0" smtClean="0"/>
              <a:t>Poison Bird</a:t>
            </a:r>
          </a:p>
          <a:p>
            <a:pPr lvl="1"/>
            <a:r>
              <a:rPr lang="en-CA" dirty="0" smtClean="0"/>
              <a:t>A poison bird is a mark, seen from the line, that is left in the field while the dog picks up a blind</a:t>
            </a:r>
          </a:p>
          <a:p>
            <a:pPr lvl="1"/>
            <a:r>
              <a:rPr lang="en-CA" dirty="0" smtClean="0"/>
              <a:t>If the judge chooses to have the poison bird picked up after delivery of the blind, it will be judged as a mark</a:t>
            </a: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5</a:t>
            </a:fld>
            <a:endParaRPr lang="en-CA"/>
          </a:p>
        </p:txBody>
      </p:sp>
    </p:spTree>
    <p:extLst>
      <p:ext uri="{BB962C8B-B14F-4D97-AF65-F5344CB8AC3E}">
        <p14:creationId xmlns:p14="http://schemas.microsoft.com/office/powerpoint/2010/main" val="60820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Key Hunt Test Definitions Cont’d</a:t>
            </a:r>
            <a:endParaRPr lang="en-CA" dirty="0"/>
          </a:p>
        </p:txBody>
      </p:sp>
      <p:sp>
        <p:nvSpPr>
          <p:cNvPr id="3" name="Content Placeholder 2"/>
          <p:cNvSpPr>
            <a:spLocks noGrp="1"/>
          </p:cNvSpPr>
          <p:nvPr>
            <p:ph idx="1"/>
          </p:nvPr>
        </p:nvSpPr>
        <p:spPr/>
        <p:txBody>
          <a:bodyPr/>
          <a:lstStyle/>
          <a:p>
            <a:r>
              <a:rPr lang="en-CA" b="1" dirty="0" smtClean="0"/>
              <a:t>Recast</a:t>
            </a:r>
          </a:p>
          <a:p>
            <a:pPr lvl="1"/>
            <a:r>
              <a:rPr lang="en-CA" dirty="0" smtClean="0"/>
              <a:t>Distance for an allowable recast should be agreed upon by judges but is usually limited to 15 feet or 4.5 meters</a:t>
            </a:r>
          </a:p>
          <a:p>
            <a:pPr lvl="1"/>
            <a:r>
              <a:rPr lang="en-CA" dirty="0" smtClean="0"/>
              <a:t>Usually attributed to a dog’s confusion as to whether it was sent</a:t>
            </a:r>
          </a:p>
          <a:p>
            <a:pPr lvl="2"/>
            <a:r>
              <a:rPr lang="en-CA" dirty="0" smtClean="0"/>
              <a:t>It is not considered a recast when a dog goes to the area of the fall, fails to find the bird and returns (or is recalled)</a:t>
            </a:r>
          </a:p>
          <a:p>
            <a:pPr lvl="2"/>
            <a:r>
              <a:rPr lang="en-CA" dirty="0" smtClean="0"/>
              <a:t>This must be evaluated as a </a:t>
            </a:r>
            <a:r>
              <a:rPr lang="en-CA" b="1" dirty="0" smtClean="0"/>
              <a:t>lack of perseverance</a:t>
            </a:r>
          </a:p>
          <a:p>
            <a:r>
              <a:rPr lang="en-CA" b="1" dirty="0" smtClean="0"/>
              <a:t>Refusal</a:t>
            </a:r>
          </a:p>
          <a:p>
            <a:pPr lvl="1"/>
            <a:r>
              <a:rPr lang="en-CA" dirty="0" smtClean="0"/>
              <a:t>Refusal is a disregard of a command</a:t>
            </a:r>
          </a:p>
          <a:p>
            <a:pPr lvl="2"/>
            <a:r>
              <a:rPr lang="en-CA" dirty="0" smtClean="0"/>
              <a:t>Failure to stop and look at the handler when signalled or failure to continue in new direction for a considerable distance both constitute a refusal</a:t>
            </a:r>
          </a:p>
          <a:p>
            <a:pPr lvl="2"/>
            <a:r>
              <a:rPr lang="en-CA" dirty="0" smtClean="0"/>
              <a:t>Not coming when called is as bad as not going when sent</a:t>
            </a: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6</a:t>
            </a:fld>
            <a:endParaRPr lang="en-CA"/>
          </a:p>
        </p:txBody>
      </p:sp>
    </p:spTree>
    <p:extLst>
      <p:ext uri="{BB962C8B-B14F-4D97-AF65-F5344CB8AC3E}">
        <p14:creationId xmlns:p14="http://schemas.microsoft.com/office/powerpoint/2010/main" val="272016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Senior Test Requirements</a:t>
            </a:r>
            <a:endParaRPr lang="en-CA" dirty="0"/>
          </a:p>
        </p:txBody>
      </p:sp>
      <p:sp>
        <p:nvSpPr>
          <p:cNvPr id="3" name="Content Placeholder 2"/>
          <p:cNvSpPr>
            <a:spLocks noGrp="1"/>
          </p:cNvSpPr>
          <p:nvPr>
            <p:ph idx="1"/>
          </p:nvPr>
        </p:nvSpPr>
        <p:spPr/>
        <p:txBody>
          <a:bodyPr/>
          <a:lstStyle/>
          <a:p>
            <a:r>
              <a:rPr lang="en-CA" dirty="0" smtClean="0"/>
              <a:t>A minimum of 5 hunting situations shall be tested as follows:</a:t>
            </a:r>
          </a:p>
          <a:p>
            <a:pPr lvl="1"/>
            <a:r>
              <a:rPr lang="en-CA" dirty="0" smtClean="0"/>
              <a:t>One land blind</a:t>
            </a:r>
          </a:p>
          <a:p>
            <a:pPr lvl="1"/>
            <a:r>
              <a:rPr lang="en-CA" dirty="0" smtClean="0"/>
              <a:t>One water blind</a:t>
            </a:r>
          </a:p>
          <a:p>
            <a:pPr lvl="1"/>
            <a:r>
              <a:rPr lang="en-CA" dirty="0" smtClean="0"/>
              <a:t>One set of double land marks</a:t>
            </a:r>
          </a:p>
          <a:p>
            <a:pPr lvl="1"/>
            <a:r>
              <a:rPr lang="en-CA" dirty="0" smtClean="0"/>
              <a:t>One set of double water marks</a:t>
            </a:r>
          </a:p>
          <a:p>
            <a:pPr lvl="1"/>
            <a:r>
              <a:rPr lang="en-CA" dirty="0" smtClean="0"/>
              <a:t>An Upland hunting test</a:t>
            </a:r>
          </a:p>
          <a:p>
            <a:pPr marL="411480" lvl="1" indent="0">
              <a:buNone/>
            </a:pPr>
            <a:endParaRPr lang="en-CA" dirty="0" smtClean="0"/>
          </a:p>
          <a:p>
            <a:r>
              <a:rPr lang="en-CA" dirty="0" smtClean="0"/>
              <a:t>Each of these hunting situations can be considered a “series”</a:t>
            </a:r>
            <a:endParaRPr lang="en-CA" dirty="0"/>
          </a:p>
          <a:p>
            <a:pPr marL="411480" lvl="1" indent="0">
              <a:buNone/>
            </a:pPr>
            <a:endParaRPr lang="en-CA" dirty="0" smtClean="0"/>
          </a:p>
          <a:p>
            <a:pPr marL="411480" lvl="1" indent="0">
              <a:buNone/>
            </a:pP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7</a:t>
            </a:fld>
            <a:endParaRPr lang="en-CA"/>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0320" y="4941168"/>
            <a:ext cx="2699792" cy="1517315"/>
          </a:xfrm>
          <a:prstGeom prst="rect">
            <a:avLst/>
          </a:prstGeom>
        </p:spPr>
      </p:pic>
    </p:spTree>
    <p:extLst>
      <p:ext uri="{BB962C8B-B14F-4D97-AF65-F5344CB8AC3E}">
        <p14:creationId xmlns:p14="http://schemas.microsoft.com/office/powerpoint/2010/main" val="2697857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Senior Test Design Considerations</a:t>
            </a:r>
            <a:endParaRPr lang="en-CA" dirty="0"/>
          </a:p>
        </p:txBody>
      </p:sp>
      <p:sp>
        <p:nvSpPr>
          <p:cNvPr id="3" name="Content Placeholder 2"/>
          <p:cNvSpPr>
            <a:spLocks noGrp="1"/>
          </p:cNvSpPr>
          <p:nvPr>
            <p:ph idx="1"/>
          </p:nvPr>
        </p:nvSpPr>
        <p:spPr/>
        <p:txBody>
          <a:bodyPr/>
          <a:lstStyle/>
          <a:p>
            <a:r>
              <a:rPr lang="en-CA" dirty="0" smtClean="0"/>
              <a:t>No marked retrieve shall normally exceed </a:t>
            </a:r>
            <a:r>
              <a:rPr lang="en-CA" b="1" dirty="0" smtClean="0"/>
              <a:t>73.1m (80 yards) and no mark should be thrown inside of 20 yards from the line</a:t>
            </a:r>
          </a:p>
          <a:p>
            <a:r>
              <a:rPr lang="en-CA" dirty="0" smtClean="0"/>
              <a:t>There shall NOT be any walk-up test in Senior</a:t>
            </a:r>
          </a:p>
          <a:p>
            <a:r>
              <a:rPr lang="en-CA" dirty="0" smtClean="0"/>
              <a:t>Each dog must honour a working dog at least once</a:t>
            </a:r>
          </a:p>
          <a:p>
            <a:r>
              <a:rPr lang="en-CA" dirty="0"/>
              <a:t>On the honour, the honour dog must be placed so that it is unlikely the working dog will cross in front of it</a:t>
            </a:r>
          </a:p>
          <a:p>
            <a:r>
              <a:rPr lang="en-CA" dirty="0" smtClean="0"/>
              <a:t>Diversion shot(s) shall be used, but diversion birds shall NOT be used </a:t>
            </a:r>
          </a:p>
        </p:txBody>
      </p:sp>
      <p:sp>
        <p:nvSpPr>
          <p:cNvPr id="4" name="Slide Number Placeholder 3"/>
          <p:cNvSpPr>
            <a:spLocks noGrp="1"/>
          </p:cNvSpPr>
          <p:nvPr>
            <p:ph type="sldNum" sz="quarter" idx="12"/>
          </p:nvPr>
        </p:nvSpPr>
        <p:spPr/>
        <p:txBody>
          <a:bodyPr/>
          <a:lstStyle/>
          <a:p>
            <a:fld id="{14696958-A79D-4814-8D1C-6A5C08BA43B2}" type="slidenum">
              <a:rPr lang="en-CA" smtClean="0"/>
              <a:t>8</a:t>
            </a:fld>
            <a:endParaRPr lang="en-CA"/>
          </a:p>
        </p:txBody>
      </p:sp>
      <p:pic>
        <p:nvPicPr>
          <p:cNvPr id="6" name="Picture 5"/>
          <p:cNvPicPr>
            <a:picLocks noChangeAspect="1"/>
          </p:cNvPicPr>
          <p:nvPr/>
        </p:nvPicPr>
        <p:blipFill>
          <a:blip r:embed="rId3"/>
          <a:stretch>
            <a:fillRect/>
          </a:stretch>
        </p:blipFill>
        <p:spPr>
          <a:xfrm>
            <a:off x="2843809" y="5013176"/>
            <a:ext cx="2736303" cy="1610135"/>
          </a:xfrm>
          <a:prstGeom prst="rect">
            <a:avLst/>
          </a:prstGeom>
        </p:spPr>
      </p:pic>
    </p:spTree>
    <p:extLst>
      <p:ext uri="{BB962C8B-B14F-4D97-AF65-F5344CB8AC3E}">
        <p14:creationId xmlns:p14="http://schemas.microsoft.com/office/powerpoint/2010/main" val="2232759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Senior Test Design Considerations: Cont’d</a:t>
            </a:r>
            <a:endParaRPr lang="en-CA" dirty="0"/>
          </a:p>
        </p:txBody>
      </p:sp>
      <p:sp>
        <p:nvSpPr>
          <p:cNvPr id="3" name="Content Placeholder 2"/>
          <p:cNvSpPr>
            <a:spLocks noGrp="1"/>
          </p:cNvSpPr>
          <p:nvPr>
            <p:ph idx="1"/>
          </p:nvPr>
        </p:nvSpPr>
        <p:spPr/>
        <p:txBody>
          <a:bodyPr/>
          <a:lstStyle/>
          <a:p>
            <a:r>
              <a:rPr lang="en-CA" dirty="0"/>
              <a:t>As in Junior and Master, situations must simulate natural and realistic hunting situations</a:t>
            </a:r>
          </a:p>
          <a:p>
            <a:r>
              <a:rPr lang="en-CA" dirty="0" smtClean="0"/>
              <a:t>Test situations should make use of natural hazards, hunting equipment and obstacles encountered in hunting as much as is practicable</a:t>
            </a:r>
          </a:p>
          <a:p>
            <a:r>
              <a:rPr lang="en-CA" dirty="0" smtClean="0"/>
              <a:t>Visible gun stations should be kept to a minimum</a:t>
            </a:r>
          </a:p>
          <a:p>
            <a:r>
              <a:rPr lang="en-CA" dirty="0" smtClean="0"/>
              <a:t>Judges shall require the handler to shoulder or carry an empty shotgun or replica on at least TWO occasions</a:t>
            </a:r>
          </a:p>
          <a:p>
            <a:r>
              <a:rPr lang="en-CA" dirty="0" smtClean="0"/>
              <a:t>Safe gun handling is to be observed</a:t>
            </a:r>
          </a:p>
          <a:p>
            <a:endParaRPr lang="en-CA" dirty="0"/>
          </a:p>
          <a:p>
            <a:endParaRPr lang="en-CA" dirty="0" smtClean="0"/>
          </a:p>
        </p:txBody>
      </p:sp>
      <p:sp>
        <p:nvSpPr>
          <p:cNvPr id="4" name="Slide Number Placeholder 3"/>
          <p:cNvSpPr>
            <a:spLocks noGrp="1"/>
          </p:cNvSpPr>
          <p:nvPr>
            <p:ph type="sldNum" sz="quarter" idx="12"/>
          </p:nvPr>
        </p:nvSpPr>
        <p:spPr/>
        <p:txBody>
          <a:bodyPr/>
          <a:lstStyle/>
          <a:p>
            <a:fld id="{14696958-A79D-4814-8D1C-6A5C08BA43B2}" type="slidenum">
              <a:rPr lang="en-CA" smtClean="0"/>
              <a:t>9</a:t>
            </a:fld>
            <a:endParaRPr lang="en-CA"/>
          </a:p>
        </p:txBody>
      </p:sp>
      <p:pic>
        <p:nvPicPr>
          <p:cNvPr id="5" name="Picture 4"/>
          <p:cNvPicPr>
            <a:picLocks noChangeAspect="1"/>
          </p:cNvPicPr>
          <p:nvPr/>
        </p:nvPicPr>
        <p:blipFill>
          <a:blip r:embed="rId3"/>
          <a:stretch>
            <a:fillRect/>
          </a:stretch>
        </p:blipFill>
        <p:spPr>
          <a:xfrm>
            <a:off x="2843808" y="5117587"/>
            <a:ext cx="2792008" cy="1479765"/>
          </a:xfrm>
          <a:prstGeom prst="rect">
            <a:avLst/>
          </a:prstGeom>
        </p:spPr>
      </p:pic>
    </p:spTree>
    <p:extLst>
      <p:ext uri="{BB962C8B-B14F-4D97-AF65-F5344CB8AC3E}">
        <p14:creationId xmlns:p14="http://schemas.microsoft.com/office/powerpoint/2010/main" val="20462523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Adjacency</Template>
  <TotalTime>8421</TotalTime>
  <Words>7594</Words>
  <Application>Microsoft Office PowerPoint</Application>
  <PresentationFormat>On-screen Show (4:3)</PresentationFormat>
  <Paragraphs>636</Paragraphs>
  <Slides>48</Slides>
  <Notes>47</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Adjacency</vt:lpstr>
      <vt:lpstr>    CANADIAN  NATIONAL MASTER  </vt:lpstr>
      <vt:lpstr>Table of Contents</vt:lpstr>
      <vt:lpstr>Purpose of Hunt Tests</vt:lpstr>
      <vt:lpstr>Key Hunt Test Definitions</vt:lpstr>
      <vt:lpstr>Key Hunt Test Definitions Cont’d</vt:lpstr>
      <vt:lpstr>Key Hunt Test Definitions Cont’d</vt:lpstr>
      <vt:lpstr>Senior Test Requirements</vt:lpstr>
      <vt:lpstr>Senior Test Design Considerations</vt:lpstr>
      <vt:lpstr>Senior Test Design Considerations: Cont’d</vt:lpstr>
      <vt:lpstr>Senior Test Design Considerations: Cont’d</vt:lpstr>
      <vt:lpstr>Senior Test Design Considerations: Cont’d</vt:lpstr>
      <vt:lpstr>Evaluating the Senior Dog: General</vt:lpstr>
      <vt:lpstr>Evaluating the Senior Dog: General</vt:lpstr>
      <vt:lpstr>Evaluating the Senior Dog: General Cont’d</vt:lpstr>
      <vt:lpstr>Evaluating the Senior Dog: General Cont’d</vt:lpstr>
      <vt:lpstr>Evaluating the Senior Dog: Talking to the Dog</vt:lpstr>
      <vt:lpstr>Evaluating the Senior Dog: Recasting the Dog</vt:lpstr>
      <vt:lpstr>Evaluating the Senior Dog: Handling on Marks </vt:lpstr>
      <vt:lpstr>Evaluating the Senior Dog: Steadiness</vt:lpstr>
      <vt:lpstr>Evaluating the Senior Dog: Steadiness Cont’d</vt:lpstr>
      <vt:lpstr>Evaluating the Senior Dog: Interference</vt:lpstr>
      <vt:lpstr>Evaluating the Senior Dog: Switching</vt:lpstr>
      <vt:lpstr>Evaluating the Senior Dog: Lining the Dog</vt:lpstr>
      <vt:lpstr>Evaluating the Senior Dog: Upland</vt:lpstr>
      <vt:lpstr>Evaluating the Senior Dog: Hard Mouth</vt:lpstr>
      <vt:lpstr>Evaluating the Senior Dog: Hard Mouth Cont’d</vt:lpstr>
      <vt:lpstr>Evaluating the Senior Dog: Sample Score Sheet</vt:lpstr>
      <vt:lpstr>Evaluating the Senior Dog: Sample Score Sheet</vt:lpstr>
      <vt:lpstr>CKC Performance Standards and Fault Classification</vt:lpstr>
      <vt:lpstr>Performance Standards: Marking</vt:lpstr>
      <vt:lpstr>Performance Standards: Marking Cont’d</vt:lpstr>
      <vt:lpstr>Classification of Faults: Marking</vt:lpstr>
      <vt:lpstr>Performance Standards: Style</vt:lpstr>
      <vt:lpstr>Classification of Faults: Style</vt:lpstr>
      <vt:lpstr>Performance Standards: Perseverance</vt:lpstr>
      <vt:lpstr>Classification of Faults: Perseverance</vt:lpstr>
      <vt:lpstr>Classification of Faults: Perseverance Cont’d</vt:lpstr>
      <vt:lpstr>Performance Standards: Trainability</vt:lpstr>
      <vt:lpstr>Classification of Faults: Trainability - Steadiness</vt:lpstr>
      <vt:lpstr>Classification of Faults: Trainability – Steadiness Cont’d</vt:lpstr>
      <vt:lpstr>Classification of Faults: Trainability - Control</vt:lpstr>
      <vt:lpstr>Classification of Faults: Trainability - Response</vt:lpstr>
      <vt:lpstr>Classification of Faults: Trainability - Delivery</vt:lpstr>
      <vt:lpstr>Serious Handler Faults</vt:lpstr>
      <vt:lpstr>Serious Handler Faults Cont’d</vt:lpstr>
      <vt:lpstr>Gun Safety</vt:lpstr>
      <vt:lpstr>Gun Safety Cont’d</vt:lpstr>
      <vt:lpstr>Perhaps Above All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CANADIAN NATIONAL MASTER JUDGING SEMINAR</dc:title>
  <dc:creator>Martin</dc:creator>
  <cp:lastModifiedBy>Martin</cp:lastModifiedBy>
  <cp:revision>488</cp:revision>
  <cp:lastPrinted>2016-12-21T15:11:18Z</cp:lastPrinted>
  <dcterms:created xsi:type="dcterms:W3CDTF">2015-07-06T10:29:39Z</dcterms:created>
  <dcterms:modified xsi:type="dcterms:W3CDTF">2018-07-01T19:08:29Z</dcterms:modified>
</cp:coreProperties>
</file>